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66" r:id="rId6"/>
    <p:sldId id="261" r:id="rId7"/>
    <p:sldId id="259" r:id="rId8"/>
    <p:sldId id="262" r:id="rId9"/>
    <p:sldId id="263" r:id="rId10"/>
    <p:sldId id="267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EABA85-DFC3-4AA1-9948-6621A437A3D1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5B556-D490-460E-B07E-14EE2F540F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491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016B-245D-4353-8A8B-3EDEB825ACB9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34F4-851A-4DE9-80F7-A3609800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823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016B-245D-4353-8A8B-3EDEB825ACB9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34F4-851A-4DE9-80F7-A3609800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8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016B-245D-4353-8A8B-3EDEB825ACB9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34F4-851A-4DE9-80F7-A3609800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016B-245D-4353-8A8B-3EDEB825ACB9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34F4-851A-4DE9-80F7-A3609800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01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016B-245D-4353-8A8B-3EDEB825ACB9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34F4-851A-4DE9-80F7-A3609800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951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016B-245D-4353-8A8B-3EDEB825ACB9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34F4-851A-4DE9-80F7-A3609800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07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016B-245D-4353-8A8B-3EDEB825ACB9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34F4-851A-4DE9-80F7-A3609800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53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016B-245D-4353-8A8B-3EDEB825ACB9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34F4-851A-4DE9-80F7-A3609800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23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016B-245D-4353-8A8B-3EDEB825ACB9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34F4-851A-4DE9-80F7-A3609800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0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016B-245D-4353-8A8B-3EDEB825ACB9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34F4-851A-4DE9-80F7-A3609800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61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2016B-245D-4353-8A8B-3EDEB825ACB9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034F4-851A-4DE9-80F7-A3609800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22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2016B-245D-4353-8A8B-3EDEB825ACB9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034F4-851A-4DE9-80F7-A36098001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643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2">
                    <a:lumMod val="50000"/>
                  </a:schemeClr>
                </a:solidFill>
              </a:rPr>
              <a:t>Opioids – A Pharmaceutical Perspective on Prescription Drugs</a:t>
            </a:r>
            <a:endParaRPr lang="en-US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Carol Ott, 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PharmD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, BCPP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Clinical Professor of Pharmacy Practice</a:t>
            </a:r>
          </a:p>
          <a:p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Clinical Pharmacy Specialist, Outpatient Psychiatry</a:t>
            </a:r>
          </a:p>
          <a:p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Eskenazi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 Health, Indianapolis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279" y="144893"/>
            <a:ext cx="732148" cy="1188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94" y="144893"/>
            <a:ext cx="24384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062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Naloxone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679" y="2756650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Aaron’s Law – July 2015 – removes civil liability from a pharmacist for dispensing naloxone at a community pharmacy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Pharmacies can dispense naloxone kits without a prescription under a standing order between a prescriber (state health commissioner) and a pharmacy/pharmacist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Two doses of naloxone per dispensing to allow for enough doses for EMTs to arrive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Indiana Medicaid covers naloxone kits in a limited number per year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279" y="144893"/>
            <a:ext cx="732148" cy="11887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8109" y="190613"/>
            <a:ext cx="311944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999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Criminal Justice Issues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County jails do have medical providers, but don’t always have substance abuse evaluations or treatment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Inmates go through detoxification in jail since they don’t have access to drugs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May leave jail and go back to the same life without intervention with psychosocial services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Generally don’t have insurance or Medicaid, so there is no way to pay for treatment once the inmate leaves jail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Some jails are working on addictions treatment programs within the jail or community corrections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279" y="144893"/>
            <a:ext cx="732148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Disclosures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6716" y="1846727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The speaker has no conflicts of interest to disclose.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Consultant – Tippecanoe County Public Defender’s Office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Consultant – IU/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Dept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of Child Services Psychopharmacology Group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Member/Chair – Indiana Medicaid Drug Utilization Review Board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Member – Indiana Medicaid Mental Health Quality Advisory Committee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Member – Board of Directors – NAMI West Central Indiana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279" y="144893"/>
            <a:ext cx="732148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400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Pain as the 5</a:t>
            </a:r>
            <a:r>
              <a:rPr lang="en-US" baseline="30000" dirty="0" smtClean="0">
                <a:solidFill>
                  <a:schemeClr val="tx2">
                    <a:lumMod val="10000"/>
                  </a:schemeClr>
                </a:solidFill>
              </a:rPr>
              <a:t>th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Vital Sign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279" y="144893"/>
            <a:ext cx="732148" cy="1188720"/>
          </a:xfrm>
          <a:prstGeom prst="rect">
            <a:avLst/>
          </a:prstGeom>
        </p:spPr>
      </p:pic>
      <p:pic>
        <p:nvPicPr>
          <p:cNvPr id="7" name="Content Placeholder 4" descr="http://photos1.blogger.com/blogger/4521/3245/400/Picture%201.0.pn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035" y="2169929"/>
            <a:ext cx="367665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774574" y="1504911"/>
            <a:ext cx="605720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First recognized in the 1990s</a:t>
            </a:r>
          </a:p>
          <a:p>
            <a:endParaRPr lang="en-US" sz="2400" dirty="0" smtClean="0">
              <a:ln>
                <a:solidFill>
                  <a:sysClr val="windowText" lastClr="000000"/>
                </a:solidFill>
              </a:ln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AMA 2016 – pain is not a vital sign, it is a symptom that cannot be measured like blood pressure</a:t>
            </a:r>
          </a:p>
          <a:p>
            <a:endParaRPr lang="en-US" sz="2400" dirty="0" smtClean="0">
              <a:ln>
                <a:solidFill>
                  <a:sysClr val="windowText" lastClr="000000"/>
                </a:solidFill>
              </a:ln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Heavy marketing by pharmaceutical manufacturers to use their products</a:t>
            </a:r>
          </a:p>
          <a:p>
            <a:endParaRPr lang="en-US" sz="2400" dirty="0" smtClean="0">
              <a:ln>
                <a:solidFill>
                  <a:sysClr val="windowText" lastClr="000000"/>
                </a:solidFill>
              </a:ln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AMA recommends removing pain as a vital sign</a:t>
            </a:r>
          </a:p>
          <a:p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Concern by critics that pain would be ignored</a:t>
            </a:r>
          </a:p>
          <a:p>
            <a:endParaRPr lang="en-US" sz="2400" dirty="0" smtClean="0">
              <a:ln>
                <a:solidFill>
                  <a:sysClr val="windowText" lastClr="000000"/>
                </a:solidFill>
              </a:ln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Does “Pain as the 5</a:t>
            </a:r>
            <a:r>
              <a:rPr lang="en-US" sz="2400" baseline="30000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th</a:t>
            </a:r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 vital sign” increase </a:t>
            </a:r>
          </a:p>
          <a:p>
            <a:r>
              <a:rPr lang="en-US" sz="2400" dirty="0" smtClean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prescribing of opioids?</a:t>
            </a:r>
          </a:p>
        </p:txBody>
      </p:sp>
    </p:spTree>
    <p:extLst>
      <p:ext uri="{BB962C8B-B14F-4D97-AF65-F5344CB8AC3E}">
        <p14:creationId xmlns:p14="http://schemas.microsoft.com/office/powerpoint/2010/main" val="832267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2">
                    <a:lumMod val="10000"/>
                  </a:schemeClr>
                </a:solidFill>
              </a:rPr>
              <a:t>Where are Misused Prescription Opioids Coming From?</a:t>
            </a:r>
            <a:endParaRPr lang="en-US" sz="36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279" y="144893"/>
            <a:ext cx="732148" cy="1188720"/>
          </a:xfrm>
          <a:prstGeom prst="rect">
            <a:avLst/>
          </a:prstGeom>
        </p:spPr>
      </p:pic>
      <p:pic>
        <p:nvPicPr>
          <p:cNvPr id="7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046875" y="1333613"/>
            <a:ext cx="8574777" cy="4937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SAMHSA. NSDUH Data Review, Sept 2016. www.samhsa.gov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107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Prescription Opioids – Non-Medical Use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22396" y="1438483"/>
            <a:ext cx="7282037" cy="484632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SAMHSA Center for Behavioral Health Statistics and Quality, NSDUH 2014-2015, Jan 2017. www.samhsa.gov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279" y="144893"/>
            <a:ext cx="732148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4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3679" y="14489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10000"/>
                  </a:schemeClr>
                </a:solidFill>
              </a:rPr>
              <a:t>Heroin Use, Past Year, Adults 18 – 25, 2014-2015</a:t>
            </a:r>
            <a:endParaRPr lang="en-US" sz="40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279" y="144893"/>
            <a:ext cx="732148" cy="1188720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093741" y="1081808"/>
            <a:ext cx="7697844" cy="5212080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SAMHSA Center for Behavioral Health Statistics and Quality, NSDUH 2014-2015, Jan 2017. www.samhsa.gov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849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CDC Guidelines to Limit Opioid Prescribing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Prefer to start with non-drug therapy and non-opioid medications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Have goals for pain and functioning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Use immediate-release opioids instead of extended-release for no more than 7 days for acute pain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Use lowest effective dose, lines out when increased monitoring is required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Review history of and risk factors for substance use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Use the prescription drug monitoring program for controlled substance prescriptions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Urine drug screening with chronic opioid therapy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279" y="144893"/>
            <a:ext cx="732148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808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2">
                    <a:lumMod val="10000"/>
                  </a:schemeClr>
                </a:solidFill>
              </a:rPr>
              <a:t>Indiana Medicaid 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Opioid Regulations/Limits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461" y="1825624"/>
            <a:ext cx="11836965" cy="4657237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Prior authorizations (PA) in place for opioid drug therapy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Prefer immediate-release products with 7-day treatment limit without PA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Long-acting products require PA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Follows CDC and Indiana Medical Licensing Board opioid prescribing rules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Covers methadone treatment in a narcotic treatment program (methadone clinic) as part of the medical billing 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PA for </a:t>
            </a:r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Suboxone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(buprenorphine/naloxone) has been suspended as of Dec 1, 2017 with monitoring of treatment program after prescribing</a:t>
            </a:r>
          </a:p>
          <a:p>
            <a:r>
              <a:rPr lang="en-US" dirty="0" err="1" smtClean="0">
                <a:solidFill>
                  <a:schemeClr val="tx2">
                    <a:lumMod val="10000"/>
                  </a:schemeClr>
                </a:solidFill>
              </a:rPr>
              <a:t>Vivitrol</a:t>
            </a:r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 (naltrexone) long-acting injection requires PA for some insurers</a:t>
            </a:r>
          </a:p>
          <a:p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279" y="144893"/>
            <a:ext cx="732148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617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1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Medication-Assisted Treatment for Opioid Use Disorder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Methadone – is an opioid – considered to be maintenance replacement therapy, must be administered under directly-observed daily clinic visits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Buprenorphine – is an opioid, but can become an opioid-blocker with higher doses, most often given in combination with naloxone to prevent injection use, prescribers must have a waiver to prescribe, does not require daily clinic visits, considered to be maintenance replacement therapy</a:t>
            </a:r>
          </a:p>
          <a:p>
            <a:r>
              <a:rPr lang="en-US" dirty="0" smtClean="0">
                <a:solidFill>
                  <a:schemeClr val="tx2">
                    <a:lumMod val="10000"/>
                  </a:schemeClr>
                </a:solidFill>
              </a:rPr>
              <a:t>Naltrexone – opioid-blocker – most often used in long-acting injection form given every 28 days, considered to be abstinence therapy</a:t>
            </a:r>
            <a:endParaRPr lang="en-US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9279" y="144893"/>
            <a:ext cx="732148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rgbClr val="7F7F7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3F4F12AB7E8B4CA36163DE1786C39A" ma:contentTypeVersion="3" ma:contentTypeDescription="Create a new document." ma:contentTypeScope="" ma:versionID="fb3038be28bc784d8bf49ca90fcbe0c5">
  <xsd:schema xmlns:xsd="http://www.w3.org/2001/XMLSchema" xmlns:xs="http://www.w3.org/2001/XMLSchema" xmlns:p="http://schemas.microsoft.com/office/2006/metadata/properties" xmlns:ns1="http://schemas.microsoft.com/sharepoint/v3" xmlns:ns2="3586257f-d17b-4174-95ba-84c7efb4b691" targetNamespace="http://schemas.microsoft.com/office/2006/metadata/properties" ma:root="true" ma:fieldsID="fe7e2c370861cae7a8fe7da3ccc4c61e" ns1:_="" ns2:_="">
    <xsd:import namespace="http://schemas.microsoft.com/sharepoint/v3"/>
    <xsd:import namespace="3586257f-d17b-4174-95ba-84c7efb4b69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86257f-d17b-4174-95ba-84c7efb4b691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10" nillable="true" ma:displayName="Document type" ma:default="Ag Research Fund Scholarship" ma:format="Dropdown" ma:internalName="Document_x0020_type">
      <xsd:simpleType>
        <xsd:union memberTypes="dms:Text">
          <xsd:simpleType>
            <xsd:restriction base="dms:Choice">
              <xsd:enumeration value="Ag Research Fund Scholarship"/>
              <xsd:enumeration value="ARP Assistantship Info"/>
              <xsd:enumeration value="ARP Award"/>
              <xsd:enumeration value="ARP Statistical Reports"/>
              <xsd:enumeration value="FAIR"/>
              <xsd:enumeration value="Farm Policy Study Group"/>
              <xsd:enumeration value="HATCH - CRIS NIMSS"/>
              <xsd:enumeration value="MOG Info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Document_x0020_type xmlns="3586257f-d17b-4174-95ba-84c7efb4b691">Farm Policy Study Group</Document_x0020_type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06FC156-9B86-405D-962C-2D61625C7DA1}"/>
</file>

<file path=customXml/itemProps2.xml><?xml version="1.0" encoding="utf-8"?>
<ds:datastoreItem xmlns:ds="http://schemas.openxmlformats.org/officeDocument/2006/customXml" ds:itemID="{DF9C57E4-6118-4DDE-86C6-5C0F9267E9AA}"/>
</file>

<file path=customXml/itemProps3.xml><?xml version="1.0" encoding="utf-8"?>
<ds:datastoreItem xmlns:ds="http://schemas.openxmlformats.org/officeDocument/2006/customXml" ds:itemID="{2D642793-A8BC-4C99-87F2-61E09CCF812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630</Words>
  <Application>Microsoft Office PowerPoint</Application>
  <PresentationFormat>Widescreen</PresentationFormat>
  <Paragraphs>61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Opioids – A Pharmaceutical Perspective on Prescription Drugs</vt:lpstr>
      <vt:lpstr>Disclosures</vt:lpstr>
      <vt:lpstr>Pain as the 5th Vital Sign</vt:lpstr>
      <vt:lpstr>Where are Misused Prescription Opioids Coming From?</vt:lpstr>
      <vt:lpstr>Prescription Opioids – Non-Medical Use</vt:lpstr>
      <vt:lpstr>Heroin Use, Past Year, Adults 18 – 25, 2014-2015</vt:lpstr>
      <vt:lpstr>CDC Guidelines to Limit Opioid Prescribing</vt:lpstr>
      <vt:lpstr>Indiana Medicaid Opioid Regulations/Limits</vt:lpstr>
      <vt:lpstr>Medication-Assisted Treatment for Opioid Use Disorder</vt:lpstr>
      <vt:lpstr>Naloxone</vt:lpstr>
      <vt:lpstr>Criminal Justice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Opioids – A Pharmaceutical Perspective on Prescription Drugs</dc:title>
  <dc:creator>Carol A Ott</dc:creator>
  <cp:lastModifiedBy>Martin, Marshall A.</cp:lastModifiedBy>
  <cp:revision>22</cp:revision>
  <dcterms:created xsi:type="dcterms:W3CDTF">2017-11-30T15:06:37Z</dcterms:created>
  <dcterms:modified xsi:type="dcterms:W3CDTF">2017-12-04T13:42:21Z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0x0101006F3F4F12AB7E8B4CA36163DE1786C39A</vt:lpwstr>
  </property>
</Properties>
</file>