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99" r:id="rId3"/>
    <p:sldId id="291" r:id="rId4"/>
    <p:sldId id="263" r:id="rId5"/>
    <p:sldId id="258" r:id="rId6"/>
    <p:sldId id="340" r:id="rId7"/>
    <p:sldId id="334" r:id="rId8"/>
    <p:sldId id="338" r:id="rId9"/>
    <p:sldId id="317" r:id="rId10"/>
    <p:sldId id="341" r:id="rId11"/>
    <p:sldId id="347" r:id="rId12"/>
    <p:sldId id="349" r:id="rId13"/>
    <p:sldId id="350" r:id="rId14"/>
    <p:sldId id="351" r:id="rId15"/>
    <p:sldId id="352" r:id="rId16"/>
    <p:sldId id="353" r:id="rId17"/>
    <p:sldId id="342" r:id="rId18"/>
    <p:sldId id="348" r:id="rId19"/>
    <p:sldId id="343" r:id="rId20"/>
    <p:sldId id="344" r:id="rId21"/>
    <p:sldId id="345" r:id="rId22"/>
    <p:sldId id="346" r:id="rId23"/>
  </p:sldIdLst>
  <p:sldSz cx="9144000" cy="6858000" type="screen4x3"/>
  <p:notesSz cx="6858000" cy="9153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F7"/>
    <a:srgbClr val="F6F5F0"/>
    <a:srgbClr val="F4F3EC"/>
    <a:srgbClr val="2BAF2B"/>
    <a:srgbClr val="1F68A5"/>
    <a:srgbClr val="3DCF3D"/>
    <a:srgbClr val="B31EBD"/>
    <a:srgbClr val="BBD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386" autoAdjust="0"/>
  </p:normalViewPr>
  <p:slideViewPr>
    <p:cSldViewPr>
      <p:cViewPr>
        <p:scale>
          <a:sx n="94" d="100"/>
          <a:sy n="94" d="100"/>
        </p:scale>
        <p:origin x="1528" y="4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676"/>
          </a:xfrm>
          <a:prstGeom prst="rect">
            <a:avLst/>
          </a:prstGeom>
        </p:spPr>
        <p:txBody>
          <a:bodyPr vert="horz" lIns="91440" tIns="45720" rIns="91440" bIns="45720" rtlCol="0"/>
          <a:lstStyle>
            <a:lvl1pPr algn="r">
              <a:defRPr sz="1200"/>
            </a:lvl1pPr>
          </a:lstStyle>
          <a:p>
            <a:fld id="{F8101C1C-237D-494E-AFFE-4D8447F48188}" type="datetimeFigureOut">
              <a:rPr lang="en-US" smtClean="0"/>
              <a:pPr/>
              <a:t>12/4/18</a:t>
            </a:fld>
            <a:endParaRPr lang="en-US"/>
          </a:p>
        </p:txBody>
      </p:sp>
      <p:sp>
        <p:nvSpPr>
          <p:cNvPr id="4" name="Footer Placeholder 3"/>
          <p:cNvSpPr>
            <a:spLocks noGrp="1"/>
          </p:cNvSpPr>
          <p:nvPr>
            <p:ph type="ftr" sz="quarter" idx="2"/>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94260"/>
            <a:ext cx="2971800" cy="457676"/>
          </a:xfrm>
          <a:prstGeom prst="rect">
            <a:avLst/>
          </a:prstGeom>
        </p:spPr>
        <p:txBody>
          <a:bodyPr vert="horz" lIns="91440" tIns="45720" rIns="91440" bIns="45720" rtlCol="0" anchor="b"/>
          <a:lstStyle>
            <a:lvl1pPr algn="r">
              <a:defRPr sz="1200"/>
            </a:lvl1pPr>
          </a:lstStyle>
          <a:p>
            <a:fld id="{0AD41925-0E45-41C4-9908-934F2FA5208D}" type="slidenum">
              <a:rPr lang="en-US" smtClean="0"/>
              <a:pPr/>
              <a:t>‹#›</a:t>
            </a:fld>
            <a:endParaRPr lang="en-US"/>
          </a:p>
        </p:txBody>
      </p:sp>
    </p:spTree>
    <p:extLst>
      <p:ext uri="{BB962C8B-B14F-4D97-AF65-F5344CB8AC3E}">
        <p14:creationId xmlns:p14="http://schemas.microsoft.com/office/powerpoint/2010/main" val="418354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676"/>
          </a:xfrm>
          <a:prstGeom prst="rect">
            <a:avLst/>
          </a:prstGeom>
        </p:spPr>
        <p:txBody>
          <a:bodyPr vert="horz" lIns="91440" tIns="45720" rIns="91440" bIns="45720" rtlCol="0"/>
          <a:lstStyle>
            <a:lvl1pPr algn="r">
              <a:defRPr sz="1200"/>
            </a:lvl1pPr>
          </a:lstStyle>
          <a:p>
            <a:fld id="{22DB417A-4B45-424B-92F2-F23A87288052}" type="datetimeFigureOut">
              <a:rPr lang="en-US" smtClean="0"/>
              <a:pPr/>
              <a:t>12/4/18</a:t>
            </a:fld>
            <a:endParaRPr lang="en-US"/>
          </a:p>
        </p:txBody>
      </p:sp>
      <p:sp>
        <p:nvSpPr>
          <p:cNvPr id="4" name="Slide Image Placeholder 3"/>
          <p:cNvSpPr>
            <a:spLocks noGrp="1" noRot="1" noChangeAspect="1"/>
          </p:cNvSpPr>
          <p:nvPr>
            <p:ph type="sldImg" idx="2"/>
          </p:nvPr>
        </p:nvSpPr>
        <p:spPr>
          <a:xfrm>
            <a:off x="1139825" y="685800"/>
            <a:ext cx="4578350" cy="3433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7925"/>
            <a:ext cx="5486400" cy="41190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94260"/>
            <a:ext cx="2971800" cy="457676"/>
          </a:xfrm>
          <a:prstGeom prst="rect">
            <a:avLst/>
          </a:prstGeom>
        </p:spPr>
        <p:txBody>
          <a:bodyPr vert="horz" lIns="91440" tIns="45720" rIns="91440" bIns="45720" rtlCol="0" anchor="b"/>
          <a:lstStyle>
            <a:lvl1pPr algn="r">
              <a:defRPr sz="1200"/>
            </a:lvl1pPr>
          </a:lstStyle>
          <a:p>
            <a:fld id="{13B9F248-7401-4233-8BDB-2E6C898F646C}" type="slidenum">
              <a:rPr lang="en-US" smtClean="0"/>
              <a:pPr/>
              <a:t>‹#›</a:t>
            </a:fld>
            <a:endParaRPr lang="en-US"/>
          </a:p>
        </p:txBody>
      </p:sp>
    </p:spTree>
    <p:extLst>
      <p:ext uri="{BB962C8B-B14F-4D97-AF65-F5344CB8AC3E}">
        <p14:creationId xmlns:p14="http://schemas.microsoft.com/office/powerpoint/2010/main" val="93889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D6814A-DD6E-40AB-8B2C-E073BDD896EE}"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313330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6814A-DD6E-40AB-8B2C-E073BDD896EE}"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19596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6814A-DD6E-40AB-8B2C-E073BDD896EE}"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16284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6814A-DD6E-40AB-8B2C-E073BDD896EE}"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183126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6814A-DD6E-40AB-8B2C-E073BDD896EE}"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410399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D6814A-DD6E-40AB-8B2C-E073BDD896EE}" type="datetimeFigureOut">
              <a:rPr lang="en-US" smtClean="0"/>
              <a:pPr/>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5828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D6814A-DD6E-40AB-8B2C-E073BDD896EE}" type="datetimeFigureOut">
              <a:rPr lang="en-US" smtClean="0"/>
              <a:pPr/>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315600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6814A-DD6E-40AB-8B2C-E073BDD896EE}" type="datetimeFigureOut">
              <a:rPr lang="en-US" smtClean="0"/>
              <a:pPr/>
              <a:t>12/4/18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33494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6814A-DD6E-40AB-8B2C-E073BDD896EE}" type="datetimeFigureOut">
              <a:rPr lang="en-US" smtClean="0"/>
              <a:pPr/>
              <a:t>12/4/18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232782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6814A-DD6E-40AB-8B2C-E073BDD896EE}" type="datetimeFigureOut">
              <a:rPr lang="en-US" smtClean="0"/>
              <a:pPr/>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132165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6814A-DD6E-40AB-8B2C-E073BDD896EE}" type="datetimeFigureOut">
              <a:rPr lang="en-US" smtClean="0"/>
              <a:pPr/>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63028-A85B-4EFE-AC68-3CD3E723EE90}" type="slidenum">
              <a:rPr lang="en-US" smtClean="0"/>
              <a:pPr/>
              <a:t>‹#›</a:t>
            </a:fld>
            <a:endParaRPr lang="en-US"/>
          </a:p>
        </p:txBody>
      </p:sp>
    </p:spTree>
    <p:extLst>
      <p:ext uri="{BB962C8B-B14F-4D97-AF65-F5344CB8AC3E}">
        <p14:creationId xmlns:p14="http://schemas.microsoft.com/office/powerpoint/2010/main" val="188035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6814A-DD6E-40AB-8B2C-E073BDD896EE}" type="datetimeFigureOut">
              <a:rPr lang="en-US" smtClean="0"/>
              <a:pPr/>
              <a:t>12/4/18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63028-A85B-4EFE-AC68-3CD3E723EE90}" type="slidenum">
              <a:rPr lang="en-US" smtClean="0"/>
              <a:pPr/>
              <a:t>‹#›</a:t>
            </a:fld>
            <a:endParaRPr lang="en-US"/>
          </a:p>
        </p:txBody>
      </p:sp>
    </p:spTree>
    <p:extLst>
      <p:ext uri="{BB962C8B-B14F-4D97-AF65-F5344CB8AC3E}">
        <p14:creationId xmlns:p14="http://schemas.microsoft.com/office/powerpoint/2010/main" val="621652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flipH="1">
            <a:off x="97325" y="76200"/>
            <a:ext cx="2722075"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briscoe\Downloads\academynet_166593 (4).t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26233" y="228600"/>
            <a:ext cx="3891534" cy="526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76400" y="6019800"/>
            <a:ext cx="7335821" cy="461665"/>
          </a:xfrm>
          <a:prstGeom prst="rect">
            <a:avLst/>
          </a:prstGeom>
          <a:noFill/>
        </p:spPr>
        <p:txBody>
          <a:bodyPr wrap="square" rtlCol="0">
            <a:spAutoFit/>
          </a:bodyPr>
          <a:lstStyle/>
          <a:p>
            <a:pPr algn="ctr"/>
            <a:r>
              <a:rPr lang="en-US" sz="2400" cap="all" baseline="0" dirty="0">
                <a:latin typeface="Trebuchet MS" panose="020B0603020202020204" pitchFamily="34" charset="0"/>
              </a:rPr>
              <a:t>Board on Agriculture and Natural Resources</a:t>
            </a:r>
          </a:p>
        </p:txBody>
      </p:sp>
      <p:sp>
        <p:nvSpPr>
          <p:cNvPr id="8" name="TextBox 7"/>
          <p:cNvSpPr txBox="1"/>
          <p:nvPr/>
        </p:nvSpPr>
        <p:spPr>
          <a:xfrm>
            <a:off x="1458362" y="2590800"/>
            <a:ext cx="7574985" cy="1017971"/>
          </a:xfrm>
          <a:prstGeom prst="rect">
            <a:avLst/>
          </a:prstGeom>
          <a:noFill/>
        </p:spPr>
        <p:txBody>
          <a:bodyPr wrap="square" rtlCol="0">
            <a:spAutoFit/>
          </a:bodyPr>
          <a:lstStyle/>
          <a:p>
            <a:pPr algn="r">
              <a:lnSpc>
                <a:spcPts val="3600"/>
              </a:lnSpc>
            </a:pPr>
            <a:r>
              <a:rPr lang="en-US" sz="4000" b="1" dirty="0">
                <a:solidFill>
                  <a:srgbClr val="2BAF2B"/>
                </a:solidFill>
                <a:latin typeface="Trebuchet MS" panose="020B0603020202020204" pitchFamily="34" charset="0"/>
              </a:rPr>
              <a:t>Genetically Engineered Crops: </a:t>
            </a:r>
          </a:p>
          <a:p>
            <a:pPr algn="r">
              <a:lnSpc>
                <a:spcPts val="3600"/>
              </a:lnSpc>
            </a:pPr>
            <a:r>
              <a:rPr lang="en-US" sz="4000" b="1" dirty="0">
                <a:solidFill>
                  <a:srgbClr val="2BAF2B"/>
                </a:solidFill>
                <a:latin typeface="Trebuchet MS" panose="020B0603020202020204" pitchFamily="34" charset="0"/>
              </a:rPr>
              <a:t>Experiences and Prospects</a:t>
            </a:r>
          </a:p>
        </p:txBody>
      </p:sp>
      <p:sp>
        <p:nvSpPr>
          <p:cNvPr id="10" name="Rectangle 9"/>
          <p:cNvSpPr/>
          <p:nvPr/>
        </p:nvSpPr>
        <p:spPr>
          <a:xfrm>
            <a:off x="0" y="0"/>
            <a:ext cx="9144000" cy="6858000"/>
          </a:xfrm>
          <a:prstGeom prst="rect">
            <a:avLst/>
          </a:prstGeom>
          <a:noFill/>
          <a:ln w="76200">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68788" y="4267200"/>
            <a:ext cx="2590800" cy="861774"/>
          </a:xfrm>
          <a:prstGeom prst="rect">
            <a:avLst/>
          </a:prstGeom>
          <a:noFill/>
        </p:spPr>
        <p:txBody>
          <a:bodyPr wrap="square" rtlCol="0">
            <a:spAutoFit/>
          </a:bodyPr>
          <a:lstStyle/>
          <a:p>
            <a:pPr algn="r">
              <a:spcAft>
                <a:spcPts val="1200"/>
              </a:spcAft>
            </a:pPr>
            <a:r>
              <a:rPr lang="en-US" sz="2000" dirty="0">
                <a:latin typeface="Trebuchet MS" panose="020B0603020202020204" pitchFamily="34" charset="0"/>
              </a:rPr>
              <a:t>May 17, 2016</a:t>
            </a:r>
          </a:p>
          <a:p>
            <a:pPr algn="r">
              <a:spcAft>
                <a:spcPts val="1200"/>
              </a:spcAft>
            </a:pPr>
            <a:r>
              <a:rPr lang="en-US" sz="2000" dirty="0">
                <a:latin typeface="Trebuchet MS" panose="020B0603020202020204" pitchFamily="34" charset="0"/>
              </a:rPr>
              <a:t>Report Release</a:t>
            </a:r>
          </a:p>
        </p:txBody>
      </p:sp>
    </p:spTree>
    <p:extLst>
      <p:ext uri="{BB962C8B-B14F-4D97-AF65-F5344CB8AC3E}">
        <p14:creationId xmlns:p14="http://schemas.microsoft.com/office/powerpoint/2010/main" val="140641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0A1C-877E-454F-9C0F-99451A44218F}"/>
              </a:ext>
            </a:extLst>
          </p:cNvPr>
          <p:cNvSpPr>
            <a:spLocks noGrp="1"/>
          </p:cNvSpPr>
          <p:nvPr>
            <p:ph type="title"/>
          </p:nvPr>
        </p:nvSpPr>
        <p:spPr/>
        <p:txBody>
          <a:bodyPr>
            <a:normAutofit fontScale="90000"/>
          </a:bodyPr>
          <a:lstStyle/>
          <a:p>
            <a:r>
              <a:rPr lang="en-US" dirty="0"/>
              <a:t>Gene editing – US regulatory stance</a:t>
            </a:r>
          </a:p>
        </p:txBody>
      </p:sp>
      <p:sp>
        <p:nvSpPr>
          <p:cNvPr id="3" name="Content Placeholder 2">
            <a:extLst>
              <a:ext uri="{FF2B5EF4-FFF2-40B4-BE49-F238E27FC236}">
                <a16:creationId xmlns:a16="http://schemas.microsoft.com/office/drawing/2014/main" id="{2A73589C-5546-1F4B-BA23-EA1EAA11C091}"/>
              </a:ext>
            </a:extLst>
          </p:cNvPr>
          <p:cNvSpPr>
            <a:spLocks noGrp="1"/>
          </p:cNvSpPr>
          <p:nvPr>
            <p:ph idx="1"/>
          </p:nvPr>
        </p:nvSpPr>
        <p:spPr/>
        <p:txBody>
          <a:bodyPr>
            <a:normAutofit fontScale="70000" lnSpcReduction="20000"/>
          </a:bodyPr>
          <a:lstStyle/>
          <a:p>
            <a:r>
              <a:rPr lang="en-US" dirty="0"/>
              <a:t>March 28, 2018, USDA Statement on Plant Breeding Innovation</a:t>
            </a:r>
          </a:p>
          <a:p>
            <a:pPr lvl="1"/>
            <a:r>
              <a:rPr lang="en-US" dirty="0"/>
              <a:t>“Under its biotechnology regulations, USDA does not regulate or have any plans to regulate plants that could otherwise have been developed through traditional breeding techniques as long as they are not plant pests or developed using plant pests. This includes a set of new techniques that are increasingly being used by plant breeders to produce new plant varieties that are indistinguishable from those developed through traditional breeding methods. The newest of these methods, such as genome editing, expand traditional plant breeding tools because they can introduce new plant traits more quickly and precisely, potentially saving years or even decades in bringing needed new varieties to farmers.”</a:t>
            </a:r>
          </a:p>
          <a:p>
            <a:r>
              <a:rPr lang="en-US" dirty="0"/>
              <a:t>USDA’s regulations focus on protecting plant health; FDA oversees food and feed safety; and EPA regulates the sale, distribution, and testing of pesticides in order to protect human health and the environment</a:t>
            </a:r>
          </a:p>
        </p:txBody>
      </p:sp>
    </p:spTree>
    <p:extLst>
      <p:ext uri="{BB962C8B-B14F-4D97-AF65-F5344CB8AC3E}">
        <p14:creationId xmlns:p14="http://schemas.microsoft.com/office/powerpoint/2010/main" val="106434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34B82B-EF5D-9045-976B-8AD548A8530F}"/>
              </a:ext>
            </a:extLst>
          </p:cNvPr>
          <p:cNvSpPr>
            <a:spLocks noGrp="1"/>
          </p:cNvSpPr>
          <p:nvPr>
            <p:ph type="title"/>
          </p:nvPr>
        </p:nvSpPr>
        <p:spPr/>
        <p:txBody>
          <a:bodyPr/>
          <a:lstStyle/>
          <a:p>
            <a:r>
              <a:rPr lang="en-US" dirty="0"/>
              <a:t>CRISPER</a:t>
            </a:r>
          </a:p>
        </p:txBody>
      </p:sp>
      <p:sp>
        <p:nvSpPr>
          <p:cNvPr id="6" name="Text Placeholder 5">
            <a:extLst>
              <a:ext uri="{FF2B5EF4-FFF2-40B4-BE49-F238E27FC236}">
                <a16:creationId xmlns:a16="http://schemas.microsoft.com/office/drawing/2014/main" id="{6FD93EF3-8949-B64E-BB6A-E4679D123107}"/>
              </a:ext>
            </a:extLst>
          </p:cNvPr>
          <p:cNvSpPr>
            <a:spLocks noGrp="1"/>
          </p:cNvSpPr>
          <p:nvPr>
            <p:ph type="body" sz="half" idx="2"/>
          </p:nvPr>
        </p:nvSpPr>
        <p:spPr/>
        <p:txBody>
          <a:bodyPr>
            <a:normAutofit/>
          </a:bodyPr>
          <a:lstStyle/>
          <a:p>
            <a:r>
              <a:rPr lang="en-US" sz="2000" dirty="0"/>
              <a:t>Product already exists and others are coming</a:t>
            </a:r>
          </a:p>
        </p:txBody>
      </p:sp>
      <p:pic>
        <p:nvPicPr>
          <p:cNvPr id="9" name="Picture 8">
            <a:extLst>
              <a:ext uri="{FF2B5EF4-FFF2-40B4-BE49-F238E27FC236}">
                <a16:creationId xmlns:a16="http://schemas.microsoft.com/office/drawing/2014/main" id="{E7CC2577-994F-4D40-B8CF-FB2C5613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762000"/>
            <a:ext cx="4711700" cy="5118100"/>
          </a:xfrm>
          <a:prstGeom prst="rect">
            <a:avLst/>
          </a:prstGeom>
        </p:spPr>
      </p:pic>
    </p:spTree>
    <p:extLst>
      <p:ext uri="{BB962C8B-B14F-4D97-AF65-F5344CB8AC3E}">
        <p14:creationId xmlns:p14="http://schemas.microsoft.com/office/powerpoint/2010/main" val="188749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F3FDFF-3509-074E-B738-5E839E17DC98}"/>
              </a:ext>
            </a:extLst>
          </p:cNvPr>
          <p:cNvSpPr>
            <a:spLocks noGrp="1"/>
          </p:cNvSpPr>
          <p:nvPr>
            <p:ph type="title"/>
          </p:nvPr>
        </p:nvSpPr>
        <p:spPr/>
        <p:txBody>
          <a:bodyPr>
            <a:normAutofit fontScale="90000"/>
          </a:bodyPr>
          <a:lstStyle/>
          <a:p>
            <a:r>
              <a:rPr lang="en-US" dirty="0"/>
              <a:t>Which agencies have regulatory authority of biotech and its products?</a:t>
            </a:r>
          </a:p>
        </p:txBody>
      </p:sp>
      <p:pic>
        <p:nvPicPr>
          <p:cNvPr id="8" name="Picture 7">
            <a:extLst>
              <a:ext uri="{FF2B5EF4-FFF2-40B4-BE49-F238E27FC236}">
                <a16:creationId xmlns:a16="http://schemas.microsoft.com/office/drawing/2014/main" id="{7F5A0261-15B7-D94C-9D66-FB2EE73A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58" y="1981200"/>
            <a:ext cx="8140700" cy="990600"/>
          </a:xfrm>
          <a:prstGeom prst="rect">
            <a:avLst/>
          </a:prstGeom>
        </p:spPr>
      </p:pic>
      <p:sp>
        <p:nvSpPr>
          <p:cNvPr id="9" name="TextBox 8">
            <a:extLst>
              <a:ext uri="{FF2B5EF4-FFF2-40B4-BE49-F238E27FC236}">
                <a16:creationId xmlns:a16="http://schemas.microsoft.com/office/drawing/2014/main" id="{98EFCD16-F5B6-F74E-A4B8-3F1EBFB50893}"/>
              </a:ext>
            </a:extLst>
          </p:cNvPr>
          <p:cNvSpPr txBox="1"/>
          <p:nvPr/>
        </p:nvSpPr>
        <p:spPr>
          <a:xfrm>
            <a:off x="450376" y="3886200"/>
            <a:ext cx="8323241" cy="646331"/>
          </a:xfrm>
          <a:prstGeom prst="rect">
            <a:avLst/>
          </a:prstGeom>
          <a:noFill/>
        </p:spPr>
        <p:txBody>
          <a:bodyPr wrap="none" rtlCol="0">
            <a:spAutoFit/>
          </a:bodyPr>
          <a:lstStyle/>
          <a:p>
            <a:r>
              <a:rPr lang="en-US" sz="1200" dirty="0"/>
              <a:t>74 page document can be found at:</a:t>
            </a:r>
          </a:p>
          <a:p>
            <a:endParaRPr lang="en-US" sz="1200" dirty="0"/>
          </a:p>
          <a:p>
            <a:r>
              <a:rPr lang="en-US" sz="1200" dirty="0"/>
              <a:t>file:///Users/</a:t>
            </a:r>
            <a:r>
              <a:rPr lang="en-US" sz="1200" dirty="0" err="1"/>
              <a:t>hamakerb</a:t>
            </a:r>
            <a:r>
              <a:rPr lang="en-US" sz="1200" dirty="0"/>
              <a:t>/Dropbox/</a:t>
            </a:r>
            <a:r>
              <a:rPr lang="en-US" sz="1200" dirty="0" err="1"/>
              <a:t>OfflineDocs</a:t>
            </a:r>
            <a:r>
              <a:rPr lang="en-US" sz="1200" dirty="0"/>
              <a:t>/18/Farm%20Policy%20Panel%2012-4-18/2017_coordinated_framework_update.pdf</a:t>
            </a:r>
          </a:p>
        </p:txBody>
      </p:sp>
    </p:spTree>
    <p:extLst>
      <p:ext uri="{BB962C8B-B14F-4D97-AF65-F5344CB8AC3E}">
        <p14:creationId xmlns:p14="http://schemas.microsoft.com/office/powerpoint/2010/main" val="13511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3806F-8708-BC42-9802-315904656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1750"/>
            <a:ext cx="8382000" cy="6794500"/>
          </a:xfrm>
          <a:prstGeom prst="rect">
            <a:avLst/>
          </a:prstGeom>
        </p:spPr>
      </p:pic>
    </p:spTree>
    <p:extLst>
      <p:ext uri="{BB962C8B-B14F-4D97-AF65-F5344CB8AC3E}">
        <p14:creationId xmlns:p14="http://schemas.microsoft.com/office/powerpoint/2010/main" val="107008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D80CE-B8EF-9A41-8423-1A662467D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50" y="1003300"/>
            <a:ext cx="8216900" cy="4851400"/>
          </a:xfrm>
          <a:prstGeom prst="rect">
            <a:avLst/>
          </a:prstGeom>
        </p:spPr>
      </p:pic>
    </p:spTree>
    <p:extLst>
      <p:ext uri="{BB962C8B-B14F-4D97-AF65-F5344CB8AC3E}">
        <p14:creationId xmlns:p14="http://schemas.microsoft.com/office/powerpoint/2010/main" val="1921404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8037BF-A2D8-D240-9428-47F68D40E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181100"/>
            <a:ext cx="8280400" cy="4495800"/>
          </a:xfrm>
          <a:prstGeom prst="rect">
            <a:avLst/>
          </a:prstGeom>
        </p:spPr>
      </p:pic>
    </p:spTree>
    <p:extLst>
      <p:ext uri="{BB962C8B-B14F-4D97-AF65-F5344CB8AC3E}">
        <p14:creationId xmlns:p14="http://schemas.microsoft.com/office/powerpoint/2010/main" val="409475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52051-8F6F-D04F-8924-387021154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365250"/>
            <a:ext cx="7823200" cy="4127500"/>
          </a:xfrm>
          <a:prstGeom prst="rect">
            <a:avLst/>
          </a:prstGeom>
        </p:spPr>
      </p:pic>
    </p:spTree>
    <p:extLst>
      <p:ext uri="{BB962C8B-B14F-4D97-AF65-F5344CB8AC3E}">
        <p14:creationId xmlns:p14="http://schemas.microsoft.com/office/powerpoint/2010/main" val="1204747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95EE-3BCB-A247-9A05-13D3737F522E}"/>
              </a:ext>
            </a:extLst>
          </p:cNvPr>
          <p:cNvSpPr>
            <a:spLocks noGrp="1"/>
          </p:cNvSpPr>
          <p:nvPr>
            <p:ph type="title"/>
          </p:nvPr>
        </p:nvSpPr>
        <p:spPr/>
        <p:txBody>
          <a:bodyPr>
            <a:normAutofit fontScale="90000"/>
          </a:bodyPr>
          <a:lstStyle/>
          <a:p>
            <a:r>
              <a:rPr lang="en-US" dirty="0"/>
              <a:t>What is FDA’s position – plant products?</a:t>
            </a:r>
          </a:p>
        </p:txBody>
      </p:sp>
      <p:sp>
        <p:nvSpPr>
          <p:cNvPr id="3" name="Content Placeholder 2">
            <a:extLst>
              <a:ext uri="{FF2B5EF4-FFF2-40B4-BE49-F238E27FC236}">
                <a16:creationId xmlns:a16="http://schemas.microsoft.com/office/drawing/2014/main" id="{32020356-C894-D346-BD3D-311598967F35}"/>
              </a:ext>
            </a:extLst>
          </p:cNvPr>
          <p:cNvSpPr>
            <a:spLocks noGrp="1"/>
          </p:cNvSpPr>
          <p:nvPr>
            <p:ph idx="1"/>
          </p:nvPr>
        </p:nvSpPr>
        <p:spPr/>
        <p:txBody>
          <a:bodyPr>
            <a:normAutofit fontScale="85000" lnSpcReduction="20000"/>
          </a:bodyPr>
          <a:lstStyle/>
          <a:p>
            <a:r>
              <a:rPr lang="en-US" dirty="0"/>
              <a:t>FDA has framework to evaluate the safety of GMO’s, mainly this is around allergenicity</a:t>
            </a:r>
          </a:p>
          <a:p>
            <a:r>
              <a:rPr lang="en-US" dirty="0"/>
              <a:t>Because USDA will not classify gene edited plant products as “GMO’s”, it is perhaps unlikely they will enter into safety testing or the GMO labeling debate</a:t>
            </a:r>
          </a:p>
          <a:p>
            <a:pPr lvl="1"/>
            <a:r>
              <a:rPr lang="en-US" dirty="0"/>
              <a:t>Safety of food is supported by FD&amp;C Act Section 402,(a food is deemed adulterated) “(a)(1) If it bears or contains any </a:t>
            </a:r>
            <a:r>
              <a:rPr lang="en-US" i="1" dirty="0"/>
              <a:t>poisonous or deleterious</a:t>
            </a:r>
            <a:r>
              <a:rPr lang="en-US" dirty="0"/>
              <a:t> substance which </a:t>
            </a:r>
            <a:r>
              <a:rPr lang="en-US" i="1" dirty="0"/>
              <a:t>may render</a:t>
            </a:r>
            <a:r>
              <a:rPr lang="en-US" dirty="0"/>
              <a:t> </a:t>
            </a:r>
            <a:r>
              <a:rPr lang="en-US" i="1" dirty="0"/>
              <a:t>it injurious to health”</a:t>
            </a:r>
          </a:p>
          <a:p>
            <a:pPr lvl="1"/>
            <a:r>
              <a:rPr lang="en-US" dirty="0"/>
              <a:t>Labeling by Section 403, (a food is deemed misbranded) “(a)(1) If (1) its labeling is </a:t>
            </a:r>
            <a:r>
              <a:rPr lang="en-US" i="1" dirty="0"/>
              <a:t>false or misleading</a:t>
            </a:r>
            <a:r>
              <a:rPr lang="en-US" dirty="0"/>
              <a:t> in any particular”</a:t>
            </a:r>
          </a:p>
          <a:p>
            <a:r>
              <a:rPr lang="en-US" dirty="0"/>
              <a:t>FDA will issue a guidance document in 2019</a:t>
            </a:r>
          </a:p>
        </p:txBody>
      </p:sp>
    </p:spTree>
    <p:extLst>
      <p:ext uri="{BB962C8B-B14F-4D97-AF65-F5344CB8AC3E}">
        <p14:creationId xmlns:p14="http://schemas.microsoft.com/office/powerpoint/2010/main" val="353386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3D8C-5A79-764D-873B-766DBF5A361D}"/>
              </a:ext>
            </a:extLst>
          </p:cNvPr>
          <p:cNvSpPr>
            <a:spLocks noGrp="1"/>
          </p:cNvSpPr>
          <p:nvPr>
            <p:ph type="title"/>
          </p:nvPr>
        </p:nvSpPr>
        <p:spPr/>
        <p:txBody>
          <a:bodyPr/>
          <a:lstStyle/>
          <a:p>
            <a:r>
              <a:rPr lang="en-US" dirty="0"/>
              <a:t>FDA</a:t>
            </a:r>
          </a:p>
        </p:txBody>
      </p:sp>
      <p:sp>
        <p:nvSpPr>
          <p:cNvPr id="4" name="Text Placeholder 3">
            <a:extLst>
              <a:ext uri="{FF2B5EF4-FFF2-40B4-BE49-F238E27FC236}">
                <a16:creationId xmlns:a16="http://schemas.microsoft.com/office/drawing/2014/main" id="{AE6C13B8-2557-FE46-99C3-776446549D1D}"/>
              </a:ext>
            </a:extLst>
          </p:cNvPr>
          <p:cNvSpPr>
            <a:spLocks noGrp="1"/>
          </p:cNvSpPr>
          <p:nvPr>
            <p:ph type="body" sz="half" idx="2"/>
          </p:nvPr>
        </p:nvSpPr>
        <p:spPr/>
        <p:txBody>
          <a:bodyPr>
            <a:normAutofit/>
          </a:bodyPr>
          <a:lstStyle/>
          <a:p>
            <a:r>
              <a:rPr lang="en-US" sz="1600" dirty="0"/>
              <a:t>Issued in the Federal Register a Request for Comments on gene editing in plants in January 19, 2017</a:t>
            </a:r>
          </a:p>
          <a:p>
            <a:endParaRPr lang="en-US" sz="1600" dirty="0"/>
          </a:p>
          <a:p>
            <a:r>
              <a:rPr lang="en-US" sz="1600" dirty="0"/>
              <a:t>Yet to be summarized to the public and will be incorporated into the guidance document to be published in 2019</a:t>
            </a:r>
          </a:p>
        </p:txBody>
      </p:sp>
      <p:pic>
        <p:nvPicPr>
          <p:cNvPr id="7" name="Picture 6">
            <a:extLst>
              <a:ext uri="{FF2B5EF4-FFF2-40B4-BE49-F238E27FC236}">
                <a16:creationId xmlns:a16="http://schemas.microsoft.com/office/drawing/2014/main" id="{37B90E99-4369-F24C-BF8B-8237451CD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762000"/>
            <a:ext cx="3060700" cy="5842000"/>
          </a:xfrm>
          <a:prstGeom prst="rect">
            <a:avLst/>
          </a:prstGeom>
        </p:spPr>
      </p:pic>
    </p:spTree>
    <p:extLst>
      <p:ext uri="{BB962C8B-B14F-4D97-AF65-F5344CB8AC3E}">
        <p14:creationId xmlns:p14="http://schemas.microsoft.com/office/powerpoint/2010/main" val="287584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F5CE-EFFB-6D41-B299-3A92DBA79DD4}"/>
              </a:ext>
            </a:extLst>
          </p:cNvPr>
          <p:cNvSpPr>
            <a:spLocks noGrp="1"/>
          </p:cNvSpPr>
          <p:nvPr>
            <p:ph type="title"/>
          </p:nvPr>
        </p:nvSpPr>
        <p:spPr/>
        <p:txBody>
          <a:bodyPr/>
          <a:lstStyle/>
          <a:p>
            <a:r>
              <a:rPr lang="en-US" dirty="0"/>
              <a:t>European Court of Justice Ruling</a:t>
            </a:r>
          </a:p>
        </p:txBody>
      </p:sp>
      <p:sp>
        <p:nvSpPr>
          <p:cNvPr id="3" name="Content Placeholder 2">
            <a:extLst>
              <a:ext uri="{FF2B5EF4-FFF2-40B4-BE49-F238E27FC236}">
                <a16:creationId xmlns:a16="http://schemas.microsoft.com/office/drawing/2014/main" id="{C6C79540-F1D6-F04C-8675-58C294A50E36}"/>
              </a:ext>
            </a:extLst>
          </p:cNvPr>
          <p:cNvSpPr>
            <a:spLocks noGrp="1"/>
          </p:cNvSpPr>
          <p:nvPr>
            <p:ph idx="1"/>
          </p:nvPr>
        </p:nvSpPr>
        <p:spPr/>
        <p:txBody>
          <a:bodyPr>
            <a:normAutofit/>
          </a:bodyPr>
          <a:lstStyle/>
          <a:p>
            <a:r>
              <a:rPr lang="en-US" dirty="0"/>
              <a:t>July 27, 2018 USDA statement,</a:t>
            </a:r>
          </a:p>
          <a:p>
            <a:pPr lvl="1"/>
            <a:r>
              <a:rPr lang="en-US" dirty="0"/>
              <a:t>“Government policies should encourage scientific innovation without creating unnecessary barriers or unjustifiably stigmatizing new technologies. Unfortunately, this week’s ECJ ruling is a setback in this regard in that it narrowly considers newer genome editing methods to be within the scope of the European Union’s regressive and outdated regulations governing genetically modified organisms.”</a:t>
            </a:r>
          </a:p>
        </p:txBody>
      </p:sp>
    </p:spTree>
    <p:extLst>
      <p:ext uri="{BB962C8B-B14F-4D97-AF65-F5344CB8AC3E}">
        <p14:creationId xmlns:p14="http://schemas.microsoft.com/office/powerpoint/2010/main" val="146272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229600" cy="1143000"/>
          </a:xfrm>
        </p:spPr>
        <p:txBody>
          <a:bodyPr>
            <a:noAutofit/>
          </a:bodyPr>
          <a:lstStyle/>
          <a:p>
            <a:r>
              <a:rPr lang="en-US" sz="3600" b="1" dirty="0">
                <a:solidFill>
                  <a:srgbClr val="2BAF2B"/>
                </a:solidFill>
              </a:rPr>
              <a:t>Contextual filters that influence a person’s perception of scientific innovations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47800"/>
            <a:ext cx="6400800" cy="4381500"/>
          </a:xfrm>
          <a:prstGeom prst="rect">
            <a:avLst/>
          </a:prstGeom>
          <a:noFill/>
          <a:ln>
            <a:noFill/>
          </a:ln>
        </p:spPr>
      </p:pic>
      <p:sp>
        <p:nvSpPr>
          <p:cNvPr id="5" name="Rectangle 4"/>
          <p:cNvSpPr/>
          <p:nvPr/>
        </p:nvSpPr>
        <p:spPr>
          <a:xfrm>
            <a:off x="0" y="0"/>
            <a:ext cx="9143999" cy="1295400"/>
          </a:xfrm>
          <a:prstGeom prst="rect">
            <a:avLst/>
          </a:prstGeom>
          <a:noFill/>
          <a:ln w="28575">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6096000"/>
            <a:ext cx="9144000" cy="0"/>
          </a:xfrm>
          <a:prstGeom prst="line">
            <a:avLst/>
          </a:prstGeom>
          <a:ln w="25400">
            <a:solidFill>
              <a:srgbClr val="2BAF2B"/>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5043" y="6248400"/>
            <a:ext cx="2812357" cy="381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627B-85B2-8143-A521-DE322A76A2AC}"/>
              </a:ext>
            </a:extLst>
          </p:cNvPr>
          <p:cNvSpPr>
            <a:spLocks noGrp="1"/>
          </p:cNvSpPr>
          <p:nvPr>
            <p:ph type="title"/>
          </p:nvPr>
        </p:nvSpPr>
        <p:spPr/>
        <p:txBody>
          <a:bodyPr>
            <a:normAutofit fontScale="90000"/>
          </a:bodyPr>
          <a:lstStyle/>
          <a:p>
            <a:r>
              <a:rPr lang="en-US" dirty="0"/>
              <a:t>FDA’s position on gene editing in animals</a:t>
            </a:r>
          </a:p>
        </p:txBody>
      </p:sp>
      <p:sp>
        <p:nvSpPr>
          <p:cNvPr id="3" name="Content Placeholder 2">
            <a:extLst>
              <a:ext uri="{FF2B5EF4-FFF2-40B4-BE49-F238E27FC236}">
                <a16:creationId xmlns:a16="http://schemas.microsoft.com/office/drawing/2014/main" id="{6D7A39F4-3FC0-B948-B9C5-E755E153E34C}"/>
              </a:ext>
            </a:extLst>
          </p:cNvPr>
          <p:cNvSpPr>
            <a:spLocks noGrp="1"/>
          </p:cNvSpPr>
          <p:nvPr>
            <p:ph idx="1"/>
          </p:nvPr>
        </p:nvSpPr>
        <p:spPr/>
        <p:txBody>
          <a:bodyPr>
            <a:normAutofit fontScale="92500" lnSpcReduction="20000"/>
          </a:bodyPr>
          <a:lstStyle/>
          <a:p>
            <a:r>
              <a:rPr lang="en-US" dirty="0"/>
              <a:t>October 30, 2018 FDA statement</a:t>
            </a:r>
          </a:p>
          <a:p>
            <a:pPr lvl="1"/>
            <a:r>
              <a:rPr lang="en-US" dirty="0"/>
              <a:t>Regarding genetic modification of animals, "advance an efficient, science-based pathway to market for safe animal biotechnology-derived products.”</a:t>
            </a:r>
          </a:p>
          <a:p>
            <a:pPr lvl="1"/>
            <a:r>
              <a:rPr lang="en-US" dirty="0"/>
              <a:t>This indicates that gene editing in animals will be classified as an animal drug, showing the the gene alteration does not harm the animal or the environment</a:t>
            </a:r>
          </a:p>
          <a:p>
            <a:pPr lvl="1"/>
            <a:r>
              <a:rPr lang="en-US" dirty="0"/>
              <a:t>Criticism is that this approach has stymied new biotechnology-driven innovations in animal products</a:t>
            </a:r>
          </a:p>
          <a:p>
            <a:pPr lvl="2"/>
            <a:r>
              <a:rPr lang="en-US" dirty="0"/>
              <a:t>Good example is </a:t>
            </a:r>
            <a:r>
              <a:rPr lang="en-US" dirty="0" err="1"/>
              <a:t>AquaAdvantage</a:t>
            </a:r>
            <a:r>
              <a:rPr lang="en-US" dirty="0"/>
              <a:t> salmon—took more than 20 years to be approved in the U.S., but it's only so far been sold in Canada</a:t>
            </a:r>
          </a:p>
        </p:txBody>
      </p:sp>
    </p:spTree>
    <p:extLst>
      <p:ext uri="{BB962C8B-B14F-4D97-AF65-F5344CB8AC3E}">
        <p14:creationId xmlns:p14="http://schemas.microsoft.com/office/powerpoint/2010/main" val="3024000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684A2-94DF-6E44-8377-1BA501D31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322" y="0"/>
            <a:ext cx="5315678" cy="6858000"/>
          </a:xfrm>
          <a:prstGeom prst="rect">
            <a:avLst/>
          </a:prstGeom>
        </p:spPr>
      </p:pic>
      <p:sp>
        <p:nvSpPr>
          <p:cNvPr id="6" name="Title 5">
            <a:extLst>
              <a:ext uri="{FF2B5EF4-FFF2-40B4-BE49-F238E27FC236}">
                <a16:creationId xmlns:a16="http://schemas.microsoft.com/office/drawing/2014/main" id="{151B0CFA-9AD0-A249-BC5D-38F4E3592473}"/>
              </a:ext>
            </a:extLst>
          </p:cNvPr>
          <p:cNvSpPr>
            <a:spLocks noGrp="1"/>
          </p:cNvSpPr>
          <p:nvPr>
            <p:ph type="title"/>
          </p:nvPr>
        </p:nvSpPr>
        <p:spPr/>
        <p:txBody>
          <a:bodyPr/>
          <a:lstStyle/>
          <a:p>
            <a:r>
              <a:rPr lang="en-US" dirty="0"/>
              <a:t>FDA</a:t>
            </a:r>
          </a:p>
        </p:txBody>
      </p:sp>
      <p:sp>
        <p:nvSpPr>
          <p:cNvPr id="8" name="Text Placeholder 7">
            <a:extLst>
              <a:ext uri="{FF2B5EF4-FFF2-40B4-BE49-F238E27FC236}">
                <a16:creationId xmlns:a16="http://schemas.microsoft.com/office/drawing/2014/main" id="{7B86E703-A101-9644-9887-2856F0B2690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Is developing this action plan</a:t>
            </a:r>
          </a:p>
          <a:p>
            <a:pPr marL="285750" indent="-285750">
              <a:buFont typeface="Arial" panose="020B0604020202020204" pitchFamily="34" charset="0"/>
              <a:buChar char="•"/>
            </a:pPr>
            <a:r>
              <a:rPr lang="en-US" sz="2000" dirty="0"/>
              <a:t>First Webinar was to be December 3, 2018, but was postponed</a:t>
            </a:r>
          </a:p>
          <a:p>
            <a:pPr marL="285750" indent="-285750">
              <a:buFont typeface="Arial" panose="020B0604020202020204" pitchFamily="34" charset="0"/>
              <a:buChar char="•"/>
            </a:pPr>
            <a:r>
              <a:rPr lang="en-US" sz="2000" dirty="0"/>
              <a:t>Plans to issue a guidance document for the industry in 2019</a:t>
            </a:r>
          </a:p>
        </p:txBody>
      </p:sp>
    </p:spTree>
    <p:extLst>
      <p:ext uri="{BB962C8B-B14F-4D97-AF65-F5344CB8AC3E}">
        <p14:creationId xmlns:p14="http://schemas.microsoft.com/office/powerpoint/2010/main" val="188948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FFA630-3E1A-FA4A-951B-5C0EDF6EEED9}"/>
              </a:ext>
            </a:extLst>
          </p:cNvPr>
          <p:cNvSpPr>
            <a:spLocks noGrp="1"/>
          </p:cNvSpPr>
          <p:nvPr>
            <p:ph type="title"/>
          </p:nvPr>
        </p:nvSpPr>
        <p:spPr>
          <a:xfrm>
            <a:off x="457200" y="1981200"/>
            <a:ext cx="8229600" cy="1143000"/>
          </a:xfrm>
        </p:spPr>
        <p:txBody>
          <a:bodyPr>
            <a:normAutofit/>
          </a:bodyPr>
          <a:lstStyle/>
          <a:p>
            <a:r>
              <a:rPr lang="en-US" sz="5400" dirty="0"/>
              <a:t>Questions?</a:t>
            </a:r>
          </a:p>
        </p:txBody>
      </p:sp>
    </p:spTree>
    <p:extLst>
      <p:ext uri="{BB962C8B-B14F-4D97-AF65-F5344CB8AC3E}">
        <p14:creationId xmlns:p14="http://schemas.microsoft.com/office/powerpoint/2010/main" val="38046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7161862" y="1371601"/>
            <a:ext cx="19821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3999" cy="1143000"/>
          </a:xfrm>
          <a:prstGeom prst="rect">
            <a:avLst/>
          </a:prstGeom>
          <a:noFill/>
          <a:ln w="28575">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525"/>
            <a:ext cx="8229600" cy="1143000"/>
          </a:xfrm>
        </p:spPr>
        <p:txBody>
          <a:bodyPr>
            <a:normAutofit/>
          </a:bodyPr>
          <a:lstStyle/>
          <a:p>
            <a:r>
              <a:rPr lang="en-US" sz="5400" b="1" dirty="0">
                <a:solidFill>
                  <a:srgbClr val="2BAF2B"/>
                </a:solidFill>
              </a:rPr>
              <a:t>Committee’s Process</a:t>
            </a:r>
          </a:p>
        </p:txBody>
      </p:sp>
      <p:sp>
        <p:nvSpPr>
          <p:cNvPr id="3" name="Content Placeholder 2"/>
          <p:cNvSpPr>
            <a:spLocks noGrp="1"/>
          </p:cNvSpPr>
          <p:nvPr>
            <p:ph idx="1"/>
          </p:nvPr>
        </p:nvSpPr>
        <p:spPr>
          <a:xfrm>
            <a:off x="457200" y="1397098"/>
            <a:ext cx="8229600" cy="4525963"/>
          </a:xfrm>
        </p:spPr>
        <p:txBody>
          <a:bodyPr>
            <a:normAutofit/>
          </a:bodyPr>
          <a:lstStyle/>
          <a:p>
            <a:r>
              <a:rPr lang="en-US" sz="3000" dirty="0"/>
              <a:t>Examined the relevant literature (1000+ research and other publications) – 287 references cited in chapter on “Human Health Effects of Genetically Engineered Crops”</a:t>
            </a:r>
          </a:p>
          <a:p>
            <a:pPr>
              <a:spcBef>
                <a:spcPts val="1800"/>
              </a:spcBef>
            </a:pPr>
            <a:r>
              <a:rPr lang="en-US" sz="3000" dirty="0"/>
              <a:t>Held information-gathering meetings</a:t>
            </a:r>
          </a:p>
          <a:p>
            <a:pPr lvl="1">
              <a:spcBef>
                <a:spcPts val="600"/>
              </a:spcBef>
            </a:pPr>
            <a:r>
              <a:rPr lang="en-US" dirty="0"/>
              <a:t>80 presentations (archived)</a:t>
            </a:r>
          </a:p>
          <a:p>
            <a:pPr>
              <a:spcBef>
                <a:spcPts val="1800"/>
              </a:spcBef>
            </a:pPr>
            <a:r>
              <a:rPr lang="en-US" sz="3000" dirty="0"/>
              <a:t>Read more than 700 comments submitted by members of the public </a:t>
            </a:r>
          </a:p>
          <a:p>
            <a:endParaRPr lang="en-US" dirty="0"/>
          </a:p>
          <a:p>
            <a:endParaRPr lang="en-US" dirty="0"/>
          </a:p>
        </p:txBody>
      </p:sp>
      <p:cxnSp>
        <p:nvCxnSpPr>
          <p:cNvPr id="4" name="Straight Connector 3"/>
          <p:cNvCxnSpPr/>
          <p:nvPr/>
        </p:nvCxnSpPr>
        <p:spPr>
          <a:xfrm>
            <a:off x="0" y="6096000"/>
            <a:ext cx="9144000" cy="0"/>
          </a:xfrm>
          <a:prstGeom prst="line">
            <a:avLst/>
          </a:prstGeom>
          <a:ln w="25400">
            <a:solidFill>
              <a:srgbClr val="2BAF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5043" y="6248400"/>
            <a:ext cx="2812357" cy="381000"/>
          </a:xfrm>
          <a:prstGeom prst="rect">
            <a:avLst/>
          </a:prstGeom>
        </p:spPr>
      </p:pic>
      <p:sp>
        <p:nvSpPr>
          <p:cNvPr id="6" name="TextBox 5"/>
          <p:cNvSpPr txBox="1"/>
          <p:nvPr/>
        </p:nvSpPr>
        <p:spPr>
          <a:xfrm>
            <a:off x="990600" y="5788223"/>
            <a:ext cx="7162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2BAF2B"/>
                </a:solidFill>
                <a:effectLst/>
                <a:uLnTx/>
                <a:uFillTx/>
                <a:latin typeface="Trebuchet MS" panose="020B0603020202020204" pitchFamily="34" charset="0"/>
                <a:ea typeface="+mn-ea"/>
                <a:cs typeface="+mn-cs"/>
              </a:rPr>
              <a:t>BOARD ON AGRICULTURE AND NATURAL RESOURCES</a:t>
            </a:r>
            <a:endParaRPr kumimoji="0" lang="en-US" sz="1100" b="0" i="0" u="none" strike="noStrike" kern="1200" cap="none" spc="0" normalizeH="0" baseline="0" noProof="0" dirty="0">
              <a:ln>
                <a:noFill/>
              </a:ln>
              <a:solidFill>
                <a:srgbClr val="2BAF2B"/>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99425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7161862" y="1371601"/>
            <a:ext cx="19821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 y="0"/>
            <a:ext cx="9143999" cy="1524000"/>
          </a:xfrm>
          <a:prstGeom prst="rect">
            <a:avLst/>
          </a:prstGeom>
          <a:noFill/>
          <a:ln w="28575">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p:spPr>
        <p:txBody>
          <a:bodyPr>
            <a:normAutofit fontScale="90000"/>
          </a:bodyPr>
          <a:lstStyle/>
          <a:p>
            <a:r>
              <a:rPr lang="en-US" sz="3400" b="1" dirty="0">
                <a:solidFill>
                  <a:srgbClr val="0070C0"/>
                </a:solidFill>
              </a:rPr>
              <a:t>A Key Message: </a:t>
            </a:r>
            <a:br>
              <a:rPr lang="en-US" sz="3400" b="1" dirty="0">
                <a:solidFill>
                  <a:srgbClr val="0000FF"/>
                </a:solidFill>
              </a:rPr>
            </a:br>
            <a:r>
              <a:rPr lang="en-US" sz="3400" b="1" dirty="0">
                <a:solidFill>
                  <a:srgbClr val="2BAF2B"/>
                </a:solidFill>
              </a:rPr>
              <a:t>No Longer Clear Distinction Between </a:t>
            </a:r>
            <a:br>
              <a:rPr lang="en-US" sz="3400" b="1" dirty="0">
                <a:solidFill>
                  <a:srgbClr val="2BAF2B"/>
                </a:solidFill>
              </a:rPr>
            </a:br>
            <a:r>
              <a:rPr lang="en-US" sz="3400" b="1" dirty="0">
                <a:solidFill>
                  <a:srgbClr val="2BAF2B"/>
                </a:solidFill>
              </a:rPr>
              <a:t>Crop-Improvement Approaches</a:t>
            </a:r>
            <a:endParaRPr lang="en-US" dirty="0">
              <a:solidFill>
                <a:srgbClr val="2BAF2B"/>
              </a:solidFill>
            </a:endParaRPr>
          </a:p>
        </p:txBody>
      </p:sp>
      <p:sp>
        <p:nvSpPr>
          <p:cNvPr id="3" name="Content Placeholder 2"/>
          <p:cNvSpPr>
            <a:spLocks noGrp="1"/>
          </p:cNvSpPr>
          <p:nvPr>
            <p:ph idx="1"/>
          </p:nvPr>
        </p:nvSpPr>
        <p:spPr>
          <a:xfrm>
            <a:off x="457200" y="1570038"/>
            <a:ext cx="8229600" cy="4525963"/>
          </a:xfrm>
        </p:spPr>
        <p:txBody>
          <a:bodyPr/>
          <a:lstStyle/>
          <a:p>
            <a:pPr>
              <a:spcBef>
                <a:spcPts val="1800"/>
              </a:spcBef>
            </a:pPr>
            <a:r>
              <a:rPr lang="en-US" sz="2800" dirty="0"/>
              <a:t>New technologies in genetic engineering and conventional breeding are blurring the distinction between the two approaches (e.g., Gene editing and TILLING)</a:t>
            </a:r>
          </a:p>
          <a:p>
            <a:pPr>
              <a:spcBef>
                <a:spcPts val="1200"/>
              </a:spcBef>
            </a:pPr>
            <a:r>
              <a:rPr lang="en-US" sz="2800" dirty="0"/>
              <a:t>It is not possible to make sweeping generalizations about the benefits </a:t>
            </a:r>
            <a:r>
              <a:rPr lang="en-US" sz="2800"/>
              <a:t>and risks of </a:t>
            </a:r>
            <a:r>
              <a:rPr lang="en-US" sz="2800" dirty="0"/>
              <a:t>GE crops</a:t>
            </a:r>
          </a:p>
          <a:p>
            <a:pPr>
              <a:spcBef>
                <a:spcPts val="1200"/>
              </a:spcBef>
            </a:pPr>
            <a:r>
              <a:rPr lang="en-US" sz="2800" dirty="0"/>
              <a:t>All technologies for improving plant genetics have the potential to change foods in ways that raise safety issues</a:t>
            </a:r>
          </a:p>
          <a:p>
            <a:endParaRPr lang="en-US" dirty="0"/>
          </a:p>
          <a:p>
            <a:pPr marL="0" indent="0">
              <a:buNone/>
            </a:pPr>
            <a:endParaRPr lang="en-US" dirty="0"/>
          </a:p>
        </p:txBody>
      </p:sp>
      <p:cxnSp>
        <p:nvCxnSpPr>
          <p:cNvPr id="4" name="Straight Connector 3"/>
          <p:cNvCxnSpPr/>
          <p:nvPr/>
        </p:nvCxnSpPr>
        <p:spPr>
          <a:xfrm>
            <a:off x="0" y="6096000"/>
            <a:ext cx="9144000" cy="0"/>
          </a:xfrm>
          <a:prstGeom prst="line">
            <a:avLst/>
          </a:prstGeom>
          <a:ln w="25400">
            <a:solidFill>
              <a:srgbClr val="2BAF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5043" y="6248400"/>
            <a:ext cx="2812357" cy="381000"/>
          </a:xfrm>
          <a:prstGeom prst="rect">
            <a:avLst/>
          </a:prstGeom>
        </p:spPr>
      </p:pic>
      <p:sp>
        <p:nvSpPr>
          <p:cNvPr id="6" name="TextBox 5"/>
          <p:cNvSpPr txBox="1"/>
          <p:nvPr/>
        </p:nvSpPr>
        <p:spPr>
          <a:xfrm>
            <a:off x="990600" y="5788223"/>
            <a:ext cx="7162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2BAF2B"/>
                </a:solidFill>
                <a:effectLst/>
                <a:uLnTx/>
                <a:uFillTx/>
                <a:latin typeface="Trebuchet MS" panose="020B0603020202020204" pitchFamily="34" charset="0"/>
                <a:ea typeface="+mn-ea"/>
                <a:cs typeface="+mn-cs"/>
              </a:rPr>
              <a:t>BOARD ON AGRICULTURE AND NATURAL RESOURCES</a:t>
            </a:r>
            <a:endParaRPr kumimoji="0" lang="en-US" sz="1100" b="0" i="0" u="none" strike="noStrike" kern="1200" cap="none" spc="0" normalizeH="0" baseline="0" noProof="0" dirty="0">
              <a:ln>
                <a:noFill/>
              </a:ln>
              <a:solidFill>
                <a:srgbClr val="2BAF2B"/>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94127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7161862" y="1371601"/>
            <a:ext cx="19821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9" y="76200"/>
            <a:ext cx="8229600" cy="1143000"/>
          </a:xfrm>
        </p:spPr>
        <p:txBody>
          <a:bodyPr/>
          <a:lstStyle/>
          <a:p>
            <a:r>
              <a:rPr lang="en-US" sz="3400" b="1" dirty="0">
                <a:solidFill>
                  <a:srgbClr val="2BAF2B"/>
                </a:solidFill>
              </a:rPr>
              <a:t>Committee’s Analysis of Current GE Crops</a:t>
            </a:r>
          </a:p>
        </p:txBody>
      </p:sp>
      <p:sp>
        <p:nvSpPr>
          <p:cNvPr id="3" name="Content Placeholder 2"/>
          <p:cNvSpPr>
            <a:spLocks noGrp="1"/>
          </p:cNvSpPr>
          <p:nvPr>
            <p:ph idx="1"/>
          </p:nvPr>
        </p:nvSpPr>
        <p:spPr>
          <a:xfrm>
            <a:off x="457200" y="1470819"/>
            <a:ext cx="8229600" cy="4525963"/>
          </a:xfrm>
        </p:spPr>
        <p:txBody>
          <a:bodyPr/>
          <a:lstStyle/>
          <a:p>
            <a:r>
              <a:rPr lang="en-US" sz="2800" dirty="0"/>
              <a:t>Based on </a:t>
            </a:r>
            <a:r>
              <a:rPr lang="en-US" sz="2800" b="1" dirty="0">
                <a:solidFill>
                  <a:srgbClr val="FF6600"/>
                </a:solidFill>
              </a:rPr>
              <a:t>experience to date</a:t>
            </a:r>
          </a:p>
          <a:p>
            <a:pPr lvl="1"/>
            <a:r>
              <a:rPr lang="en-US" sz="2400" dirty="0"/>
              <a:t>Mostly restricted to herbicide-resistant and insect-resistant varieties of maize, cotton, and soybean</a:t>
            </a:r>
          </a:p>
          <a:p>
            <a:pPr lvl="1"/>
            <a:r>
              <a:rPr lang="en-US" sz="2400" dirty="0"/>
              <a:t>Data from industrial-scale and low-resource farms</a:t>
            </a:r>
          </a:p>
          <a:p>
            <a:pPr>
              <a:spcBef>
                <a:spcPts val="1200"/>
              </a:spcBef>
            </a:pPr>
            <a:r>
              <a:rPr lang="en-US" sz="2800" dirty="0"/>
              <a:t>Analysis conducted for:</a:t>
            </a:r>
          </a:p>
          <a:p>
            <a:pPr lvl="1"/>
            <a:r>
              <a:rPr lang="en-US" sz="2400" dirty="0"/>
              <a:t>Agronomic and environmental effects</a:t>
            </a:r>
          </a:p>
          <a:p>
            <a:pPr lvl="1"/>
            <a:r>
              <a:rPr lang="en-US" sz="2400" dirty="0"/>
              <a:t>Human health effects</a:t>
            </a:r>
          </a:p>
          <a:p>
            <a:pPr lvl="1"/>
            <a:r>
              <a:rPr lang="en-US" sz="2400" dirty="0"/>
              <a:t>Social and economic effects</a:t>
            </a:r>
          </a:p>
          <a:p>
            <a:pPr lvl="1"/>
            <a:endParaRPr lang="en-US" sz="1600" dirty="0"/>
          </a:p>
        </p:txBody>
      </p:sp>
      <p:sp>
        <p:nvSpPr>
          <p:cNvPr id="8" name="Rectangle 7"/>
          <p:cNvSpPr/>
          <p:nvPr/>
        </p:nvSpPr>
        <p:spPr>
          <a:xfrm>
            <a:off x="0" y="0"/>
            <a:ext cx="9143999" cy="1295400"/>
          </a:xfrm>
          <a:prstGeom prst="rect">
            <a:avLst/>
          </a:prstGeom>
          <a:noFill/>
          <a:ln w="28575">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6096000"/>
            <a:ext cx="9144000" cy="0"/>
          </a:xfrm>
          <a:prstGeom prst="line">
            <a:avLst/>
          </a:prstGeom>
          <a:ln w="25400">
            <a:solidFill>
              <a:srgbClr val="2BAF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5043" y="6248400"/>
            <a:ext cx="2812357" cy="381000"/>
          </a:xfrm>
          <a:prstGeom prst="rect">
            <a:avLst/>
          </a:prstGeom>
        </p:spPr>
      </p:pic>
      <p:sp>
        <p:nvSpPr>
          <p:cNvPr id="11" name="TextBox 10"/>
          <p:cNvSpPr txBox="1"/>
          <p:nvPr/>
        </p:nvSpPr>
        <p:spPr>
          <a:xfrm>
            <a:off x="990600" y="5788223"/>
            <a:ext cx="7162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2BAF2B"/>
                </a:solidFill>
                <a:effectLst/>
                <a:uLnTx/>
                <a:uFillTx/>
                <a:latin typeface="Trebuchet MS" panose="020B0603020202020204" pitchFamily="34" charset="0"/>
                <a:ea typeface="+mn-ea"/>
                <a:cs typeface="+mn-cs"/>
              </a:rPr>
              <a:t>BOARD ON AGRICULTURE AND NATURAL RESOURCES</a:t>
            </a:r>
            <a:endParaRPr kumimoji="0" lang="en-US" sz="1100" b="0" i="0" u="none" strike="noStrike" kern="1200" cap="none" spc="0" normalizeH="0" baseline="0" noProof="0" dirty="0">
              <a:ln>
                <a:noFill/>
              </a:ln>
              <a:solidFill>
                <a:srgbClr val="2BAF2B"/>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29019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7161862" y="1371601"/>
            <a:ext cx="19821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9" y="114302"/>
            <a:ext cx="8229600" cy="1143000"/>
          </a:xfrm>
        </p:spPr>
        <p:txBody>
          <a:bodyPr/>
          <a:lstStyle/>
          <a:p>
            <a:r>
              <a:rPr lang="en-US" sz="3400" b="1" dirty="0">
                <a:solidFill>
                  <a:srgbClr val="2BAF2B"/>
                </a:solidFill>
              </a:rPr>
              <a:t>GE Crops and Potential Allergens</a:t>
            </a:r>
          </a:p>
        </p:txBody>
      </p:sp>
      <p:sp>
        <p:nvSpPr>
          <p:cNvPr id="3" name="Content Placeholder 2"/>
          <p:cNvSpPr>
            <a:spLocks noGrp="1"/>
          </p:cNvSpPr>
          <p:nvPr>
            <p:ph idx="1"/>
          </p:nvPr>
        </p:nvSpPr>
        <p:spPr>
          <a:xfrm>
            <a:off x="457199" y="1447799"/>
            <a:ext cx="8229600" cy="4525963"/>
          </a:xfrm>
        </p:spPr>
        <p:txBody>
          <a:bodyPr>
            <a:normAutofit fontScale="77500" lnSpcReduction="20000"/>
          </a:bodyPr>
          <a:lstStyle/>
          <a:p>
            <a:pPr lvl="0"/>
            <a:r>
              <a:rPr lang="en-US" sz="2800" b="1" dirty="0">
                <a:solidFill>
                  <a:prstClr val="black"/>
                </a:solidFill>
              </a:rPr>
              <a:t>FINDING: </a:t>
            </a:r>
            <a:r>
              <a:rPr lang="en-US" sz="2800" dirty="0">
                <a:solidFill>
                  <a:prstClr val="black"/>
                </a:solidFill>
              </a:rPr>
              <a:t>For crops with endogenous allergens, knowing the range of allergen concentrations in a broad set of varieties grown in a variety of environments is helpful, but it is most important to know whether adding a GE crop to the food supply will change the general exposure of humans to the allergens.</a:t>
            </a:r>
          </a:p>
          <a:p>
            <a:pPr lvl="0"/>
            <a:r>
              <a:rPr lang="en-US" sz="2800" b="1" dirty="0">
                <a:solidFill>
                  <a:prstClr val="black"/>
                </a:solidFill>
              </a:rPr>
              <a:t>FINDING: </a:t>
            </a:r>
            <a:r>
              <a:rPr lang="en-US" sz="2800" dirty="0">
                <a:solidFill>
                  <a:prstClr val="black"/>
                </a:solidFill>
              </a:rPr>
              <a:t>Because testing for </a:t>
            </a:r>
            <a:r>
              <a:rPr lang="en-US" sz="2800" dirty="0" err="1">
                <a:solidFill>
                  <a:prstClr val="black"/>
                </a:solidFill>
              </a:rPr>
              <a:t>allergenicity</a:t>
            </a:r>
            <a:r>
              <a:rPr lang="en-US" sz="2800" dirty="0">
                <a:solidFill>
                  <a:prstClr val="black"/>
                </a:solidFill>
              </a:rPr>
              <a:t> before commercialization could miss allergens to which the population had not previously been exposed, post-commercialization allergen testing would be useful in ensuring that consumers are not exposed to allergens, but such testing would be difficult to conduct.</a:t>
            </a:r>
          </a:p>
          <a:p>
            <a:pPr lvl="0"/>
            <a:r>
              <a:rPr lang="en-US" sz="2800" b="1" dirty="0">
                <a:solidFill>
                  <a:prstClr val="black"/>
                </a:solidFill>
              </a:rPr>
              <a:t>FINDING: </a:t>
            </a:r>
            <a:r>
              <a:rPr lang="en-US" sz="2800" dirty="0">
                <a:solidFill>
                  <a:prstClr val="black"/>
                </a:solidFill>
              </a:rPr>
              <a:t>There is a substantial population of persons who have higher than usual stomach pH, so tests of digestibility of proteins in simulated acidic gastric fluids may not be relevant to this population.</a:t>
            </a:r>
          </a:p>
        </p:txBody>
      </p:sp>
      <p:sp>
        <p:nvSpPr>
          <p:cNvPr id="8" name="Rectangle 7"/>
          <p:cNvSpPr/>
          <p:nvPr/>
        </p:nvSpPr>
        <p:spPr>
          <a:xfrm>
            <a:off x="0" y="0"/>
            <a:ext cx="9143999" cy="1295400"/>
          </a:xfrm>
          <a:prstGeom prst="rect">
            <a:avLst/>
          </a:prstGeom>
          <a:noFill/>
          <a:ln w="28575">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p:nvCxnSpPr>
        <p:spPr>
          <a:xfrm>
            <a:off x="0" y="6096000"/>
            <a:ext cx="9144000" cy="0"/>
          </a:xfrm>
          <a:prstGeom prst="line">
            <a:avLst/>
          </a:prstGeom>
          <a:ln w="25400">
            <a:solidFill>
              <a:srgbClr val="2BAF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5043" y="6248400"/>
            <a:ext cx="2812357" cy="381000"/>
          </a:xfrm>
          <a:prstGeom prst="rect">
            <a:avLst/>
          </a:prstGeom>
        </p:spPr>
      </p:pic>
      <p:sp>
        <p:nvSpPr>
          <p:cNvPr id="11" name="TextBox 10"/>
          <p:cNvSpPr txBox="1"/>
          <p:nvPr/>
        </p:nvSpPr>
        <p:spPr>
          <a:xfrm>
            <a:off x="990600" y="5788223"/>
            <a:ext cx="7162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2BAF2B"/>
                </a:solidFill>
                <a:effectLst/>
                <a:uLnTx/>
                <a:uFillTx/>
                <a:latin typeface="Trebuchet MS" panose="020B0603020202020204" pitchFamily="34" charset="0"/>
                <a:ea typeface="+mn-ea"/>
                <a:cs typeface="+mn-cs"/>
              </a:rPr>
              <a:t>BOARD ON AGRICULTURE AND NATURAL RESOURCES</a:t>
            </a:r>
            <a:endParaRPr kumimoji="0" lang="en-US" sz="1100" b="0" i="0" u="none" strike="noStrike" kern="1200" cap="none" spc="0" normalizeH="0" baseline="0" noProof="0" dirty="0">
              <a:ln>
                <a:noFill/>
              </a:ln>
              <a:solidFill>
                <a:srgbClr val="2BAF2B"/>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5107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7161862" y="1371601"/>
            <a:ext cx="19821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9" y="114302"/>
            <a:ext cx="8229600" cy="1143000"/>
          </a:xfrm>
        </p:spPr>
        <p:txBody>
          <a:bodyPr/>
          <a:lstStyle/>
          <a:p>
            <a:r>
              <a:rPr lang="en-US" sz="3400" b="1" dirty="0">
                <a:solidFill>
                  <a:srgbClr val="2BAF2B"/>
                </a:solidFill>
              </a:rPr>
              <a:t>Issue of Unintended Changes</a:t>
            </a:r>
            <a:br>
              <a:rPr lang="en-US" sz="3400" b="1" dirty="0">
                <a:solidFill>
                  <a:srgbClr val="2BAF2B"/>
                </a:solidFill>
              </a:rPr>
            </a:br>
            <a:r>
              <a:rPr lang="en-US" sz="3400" b="1" dirty="0">
                <a:solidFill>
                  <a:srgbClr val="2BAF2B"/>
                </a:solidFill>
              </a:rPr>
              <a:t>Endogenous Plant Toxins</a:t>
            </a:r>
          </a:p>
        </p:txBody>
      </p:sp>
      <p:sp>
        <p:nvSpPr>
          <p:cNvPr id="3" name="Content Placeholder 2"/>
          <p:cNvSpPr>
            <a:spLocks noGrp="1"/>
          </p:cNvSpPr>
          <p:nvPr>
            <p:ph idx="1"/>
          </p:nvPr>
        </p:nvSpPr>
        <p:spPr>
          <a:xfrm>
            <a:off x="457199" y="1447799"/>
            <a:ext cx="8229600" cy="4525963"/>
          </a:xfrm>
        </p:spPr>
        <p:txBody>
          <a:bodyPr>
            <a:normAutofit fontScale="77500" lnSpcReduction="20000"/>
          </a:bodyPr>
          <a:lstStyle/>
          <a:p>
            <a:r>
              <a:rPr lang="en-US" dirty="0"/>
              <a:t>More than 200,000 secondary metabolites in the plant kingdom</a:t>
            </a:r>
          </a:p>
          <a:p>
            <a:r>
              <a:rPr lang="en-US" dirty="0"/>
              <a:t>Some are toxic or have adverse effects when consumed in high amounts, others are beneficial to health</a:t>
            </a:r>
          </a:p>
          <a:p>
            <a:r>
              <a:rPr lang="en-US" dirty="0"/>
              <a:t>Possible that genetic changes can increase levels of undesirable compounds</a:t>
            </a:r>
          </a:p>
          <a:p>
            <a:r>
              <a:rPr lang="en-US" dirty="0"/>
              <a:t>High natural variability in metabolites (genetically and environmentally induced)</a:t>
            </a:r>
          </a:p>
          <a:p>
            <a:r>
              <a:rPr lang="en-US" dirty="0"/>
              <a:t>Currently not identified as a problem in GE crops</a:t>
            </a:r>
          </a:p>
          <a:p>
            <a:r>
              <a:rPr lang="en-US" dirty="0"/>
              <a:t>“FINDING: Conventional breeding and genetic engineering can cause unintended changes in the presence and concentrations of secondary metabolites”</a:t>
            </a:r>
          </a:p>
        </p:txBody>
      </p:sp>
      <p:sp>
        <p:nvSpPr>
          <p:cNvPr id="8" name="Rectangle 7"/>
          <p:cNvSpPr/>
          <p:nvPr/>
        </p:nvSpPr>
        <p:spPr>
          <a:xfrm>
            <a:off x="0" y="0"/>
            <a:ext cx="9143999" cy="1295400"/>
          </a:xfrm>
          <a:prstGeom prst="rect">
            <a:avLst/>
          </a:prstGeom>
          <a:noFill/>
          <a:ln w="28575">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p:nvCxnSpPr>
        <p:spPr>
          <a:xfrm>
            <a:off x="0" y="6096000"/>
            <a:ext cx="9144000" cy="0"/>
          </a:xfrm>
          <a:prstGeom prst="line">
            <a:avLst/>
          </a:prstGeom>
          <a:ln w="25400">
            <a:solidFill>
              <a:srgbClr val="2BAF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5043" y="6248400"/>
            <a:ext cx="2812357" cy="381000"/>
          </a:xfrm>
          <a:prstGeom prst="rect">
            <a:avLst/>
          </a:prstGeom>
        </p:spPr>
      </p:pic>
      <p:sp>
        <p:nvSpPr>
          <p:cNvPr id="11" name="TextBox 10"/>
          <p:cNvSpPr txBox="1"/>
          <p:nvPr/>
        </p:nvSpPr>
        <p:spPr>
          <a:xfrm>
            <a:off x="990600" y="5788223"/>
            <a:ext cx="7162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2BAF2B"/>
                </a:solidFill>
                <a:effectLst/>
                <a:uLnTx/>
                <a:uFillTx/>
                <a:latin typeface="Trebuchet MS" panose="020B0603020202020204" pitchFamily="34" charset="0"/>
                <a:ea typeface="+mn-ea"/>
                <a:cs typeface="+mn-cs"/>
              </a:rPr>
              <a:t>BOARD ON AGRICULTURE AND NATURAL RESOURCES</a:t>
            </a:r>
            <a:endParaRPr kumimoji="0" lang="en-US" sz="1100" b="0" i="0" u="none" strike="noStrike" kern="1200" cap="none" spc="0" normalizeH="0" baseline="0" noProof="0" dirty="0">
              <a:ln>
                <a:noFill/>
              </a:ln>
              <a:solidFill>
                <a:srgbClr val="2BAF2B"/>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51904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7161862" y="1371601"/>
            <a:ext cx="19821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sz="3400" b="1" dirty="0">
                <a:solidFill>
                  <a:srgbClr val="2BAF2B"/>
                </a:solidFill>
              </a:rPr>
              <a:t>Other Health Concerns Related to GE Crops</a:t>
            </a:r>
          </a:p>
        </p:txBody>
      </p:sp>
      <p:sp>
        <p:nvSpPr>
          <p:cNvPr id="3" name="Content Placeholder 2"/>
          <p:cNvSpPr>
            <a:spLocks noGrp="1"/>
          </p:cNvSpPr>
          <p:nvPr>
            <p:ph idx="1"/>
          </p:nvPr>
        </p:nvSpPr>
        <p:spPr>
          <a:xfrm>
            <a:off x="533400" y="1425674"/>
            <a:ext cx="8000999" cy="4525963"/>
          </a:xfrm>
        </p:spPr>
        <p:txBody>
          <a:bodyPr>
            <a:normAutofit/>
          </a:bodyPr>
          <a:lstStyle/>
          <a:p>
            <a:pPr lvl="0">
              <a:spcBef>
                <a:spcPts val="1200"/>
              </a:spcBef>
            </a:pPr>
            <a:r>
              <a:rPr lang="en-US" sz="2800" dirty="0"/>
              <a:t>Gastrointestinal microbiota</a:t>
            </a:r>
          </a:p>
          <a:p>
            <a:pPr lvl="0">
              <a:spcBef>
                <a:spcPts val="1200"/>
              </a:spcBef>
            </a:pPr>
            <a:r>
              <a:rPr lang="en-US" sz="2800" dirty="0"/>
              <a:t>Horizontal gene transfer</a:t>
            </a:r>
          </a:p>
          <a:p>
            <a:pPr lvl="0">
              <a:spcBef>
                <a:spcPts val="1200"/>
              </a:spcBef>
            </a:pPr>
            <a:r>
              <a:rPr lang="en-US" sz="2800" dirty="0"/>
              <a:t>Transgenic material across the gut barrier into organs</a:t>
            </a:r>
          </a:p>
          <a:p>
            <a:pPr lvl="0">
              <a:spcBef>
                <a:spcPts val="1200"/>
              </a:spcBef>
            </a:pPr>
            <a:endParaRPr lang="en-US" sz="2800" dirty="0"/>
          </a:p>
        </p:txBody>
      </p:sp>
      <p:sp>
        <p:nvSpPr>
          <p:cNvPr id="8" name="Rectangle 7"/>
          <p:cNvSpPr/>
          <p:nvPr/>
        </p:nvSpPr>
        <p:spPr>
          <a:xfrm>
            <a:off x="0" y="0"/>
            <a:ext cx="9143999" cy="1295400"/>
          </a:xfrm>
          <a:prstGeom prst="rect">
            <a:avLst/>
          </a:prstGeom>
          <a:noFill/>
          <a:ln w="28575">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p:nvCxnSpPr>
        <p:spPr>
          <a:xfrm>
            <a:off x="0" y="6096000"/>
            <a:ext cx="9144000" cy="0"/>
          </a:xfrm>
          <a:prstGeom prst="line">
            <a:avLst/>
          </a:prstGeom>
          <a:ln w="25400">
            <a:solidFill>
              <a:srgbClr val="2BAF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5043" y="6248400"/>
            <a:ext cx="2812357" cy="381000"/>
          </a:xfrm>
          <a:prstGeom prst="rect">
            <a:avLst/>
          </a:prstGeom>
        </p:spPr>
      </p:pic>
      <p:sp>
        <p:nvSpPr>
          <p:cNvPr id="11" name="TextBox 10"/>
          <p:cNvSpPr txBox="1"/>
          <p:nvPr/>
        </p:nvSpPr>
        <p:spPr>
          <a:xfrm>
            <a:off x="990600" y="5788223"/>
            <a:ext cx="7162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2BAF2B"/>
                </a:solidFill>
                <a:effectLst/>
                <a:uLnTx/>
                <a:uFillTx/>
                <a:latin typeface="Trebuchet MS" panose="020B0603020202020204" pitchFamily="34" charset="0"/>
                <a:ea typeface="+mn-ea"/>
                <a:cs typeface="+mn-cs"/>
              </a:rPr>
              <a:t>BOARD ON AGRICULTURE AND NATURAL RESOURCES</a:t>
            </a:r>
            <a:endParaRPr kumimoji="0" lang="en-US" sz="1100" b="0" i="0" u="none" strike="noStrike" kern="1200" cap="none" spc="0" normalizeH="0" baseline="0" noProof="0" dirty="0">
              <a:ln>
                <a:noFill/>
              </a:ln>
              <a:solidFill>
                <a:srgbClr val="2BAF2B"/>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30822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7161862" y="1371601"/>
            <a:ext cx="19821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sz="3400" b="1" dirty="0">
                <a:solidFill>
                  <a:srgbClr val="2BAF2B"/>
                </a:solidFill>
              </a:rPr>
              <a:t>Experiences: </a:t>
            </a:r>
            <a:br>
              <a:rPr lang="en-US" sz="3400" b="1" dirty="0">
                <a:solidFill>
                  <a:srgbClr val="3DCF3D"/>
                </a:solidFill>
              </a:rPr>
            </a:br>
            <a:r>
              <a:rPr lang="en-US" sz="3400" b="1" dirty="0">
                <a:solidFill>
                  <a:srgbClr val="2BAF2B"/>
                </a:solidFill>
              </a:rPr>
              <a:t>Human Health Effects</a:t>
            </a:r>
          </a:p>
        </p:txBody>
      </p:sp>
      <p:sp>
        <p:nvSpPr>
          <p:cNvPr id="3" name="Content Placeholder 2"/>
          <p:cNvSpPr>
            <a:spLocks noGrp="1"/>
          </p:cNvSpPr>
          <p:nvPr>
            <p:ph idx="1"/>
          </p:nvPr>
        </p:nvSpPr>
        <p:spPr>
          <a:xfrm>
            <a:off x="533400" y="1425674"/>
            <a:ext cx="8000999" cy="4525963"/>
          </a:xfrm>
        </p:spPr>
        <p:txBody>
          <a:bodyPr>
            <a:normAutofit/>
          </a:bodyPr>
          <a:lstStyle/>
          <a:p>
            <a:pPr marL="0" lvl="0" indent="0">
              <a:spcBef>
                <a:spcPts val="1200"/>
              </a:spcBef>
              <a:buNone/>
            </a:pPr>
            <a:r>
              <a:rPr lang="en-US" sz="2400" b="1" dirty="0">
                <a:solidFill>
                  <a:srgbClr val="FF6600"/>
                </a:solidFill>
              </a:rPr>
              <a:t>CONCLUSION:</a:t>
            </a:r>
            <a:r>
              <a:rPr lang="en-US" sz="2400" b="1" dirty="0"/>
              <a:t> </a:t>
            </a:r>
            <a:r>
              <a:rPr lang="en-US" sz="2400" dirty="0"/>
              <a:t>No persuasive evidence of adverse health effects directly attributable to consumption of foods derived from GE crops.</a:t>
            </a:r>
          </a:p>
          <a:p>
            <a:pPr marL="0" lvl="0" indent="0">
              <a:spcBef>
                <a:spcPts val="1800"/>
              </a:spcBef>
              <a:buNone/>
            </a:pPr>
            <a:r>
              <a:rPr lang="en-US" sz="2400" b="1" dirty="0">
                <a:solidFill>
                  <a:srgbClr val="FF6600"/>
                </a:solidFill>
              </a:rPr>
              <a:t>CAVEAT: </a:t>
            </a:r>
            <a:r>
              <a:rPr lang="en-US" sz="2400" dirty="0"/>
              <a:t>With any new food, GE or non-GE, there may always be some subtle </a:t>
            </a:r>
            <a:r>
              <a:rPr lang="en-US" sz="2400" b="1" i="1" dirty="0"/>
              <a:t>favorable or adverse health effects </a:t>
            </a:r>
            <a:r>
              <a:rPr lang="en-US" sz="2400" dirty="0"/>
              <a:t>that are not detected even with careful scrutiny, and health effects can develop over time.</a:t>
            </a:r>
          </a:p>
          <a:p>
            <a:pPr marL="0" lvl="0" indent="0" algn="ctr">
              <a:spcBef>
                <a:spcPts val="1200"/>
              </a:spcBef>
              <a:buNone/>
            </a:pPr>
            <a:endParaRPr lang="en-US" sz="2400" dirty="0"/>
          </a:p>
          <a:p>
            <a:pPr lvl="0">
              <a:spcBef>
                <a:spcPts val="1200"/>
              </a:spcBef>
            </a:pPr>
            <a:endParaRPr lang="en-US" sz="1600" dirty="0"/>
          </a:p>
        </p:txBody>
      </p:sp>
      <p:sp>
        <p:nvSpPr>
          <p:cNvPr id="8" name="Rectangle 7"/>
          <p:cNvSpPr/>
          <p:nvPr/>
        </p:nvSpPr>
        <p:spPr>
          <a:xfrm>
            <a:off x="0" y="0"/>
            <a:ext cx="9143999" cy="1295400"/>
          </a:xfrm>
          <a:prstGeom prst="rect">
            <a:avLst/>
          </a:prstGeom>
          <a:noFill/>
          <a:ln w="28575">
            <a:solidFill>
              <a:srgbClr val="2BA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6096000"/>
            <a:ext cx="9144000" cy="0"/>
          </a:xfrm>
          <a:prstGeom prst="line">
            <a:avLst/>
          </a:prstGeom>
          <a:ln w="25400">
            <a:solidFill>
              <a:srgbClr val="2BAF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5043" y="6248400"/>
            <a:ext cx="2812357" cy="381000"/>
          </a:xfrm>
          <a:prstGeom prst="rect">
            <a:avLst/>
          </a:prstGeom>
        </p:spPr>
      </p:pic>
      <p:sp>
        <p:nvSpPr>
          <p:cNvPr id="11" name="TextBox 10"/>
          <p:cNvSpPr txBox="1"/>
          <p:nvPr/>
        </p:nvSpPr>
        <p:spPr>
          <a:xfrm>
            <a:off x="990600" y="5788223"/>
            <a:ext cx="7162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2BAF2B"/>
                </a:solidFill>
                <a:effectLst/>
                <a:uLnTx/>
                <a:uFillTx/>
                <a:latin typeface="Trebuchet MS" panose="020B0603020202020204" pitchFamily="34" charset="0"/>
                <a:ea typeface="+mn-ea"/>
                <a:cs typeface="+mn-cs"/>
              </a:rPr>
              <a:t>BOARD ON AGRICULTURE AND NATURAL RESOURCES</a:t>
            </a:r>
            <a:endParaRPr kumimoji="0" lang="en-US" sz="1100" b="0" i="0" u="none" strike="noStrike" kern="1200" cap="none" spc="0" normalizeH="0" baseline="0" noProof="0" dirty="0">
              <a:ln>
                <a:noFill/>
              </a:ln>
              <a:solidFill>
                <a:srgbClr val="2BAF2B"/>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60542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F4F12AB7E8B4CA36163DE1786C39A" ma:contentTypeVersion="3" ma:contentTypeDescription="Create a new document." ma:contentTypeScope="" ma:versionID="fb3038be28bc784d8bf49ca90fcbe0c5">
  <xsd:schema xmlns:xsd="http://www.w3.org/2001/XMLSchema" xmlns:xs="http://www.w3.org/2001/XMLSchema" xmlns:p="http://schemas.microsoft.com/office/2006/metadata/properties" xmlns:ns1="http://schemas.microsoft.com/sharepoint/v3" xmlns:ns2="3586257f-d17b-4174-95ba-84c7efb4b691" targetNamespace="http://schemas.microsoft.com/office/2006/metadata/properties" ma:root="true" ma:fieldsID="fe7e2c370861cae7a8fe7da3ccc4c61e" ns1:_="" ns2:_="">
    <xsd:import namespace="http://schemas.microsoft.com/sharepoint/v3"/>
    <xsd:import namespace="3586257f-d17b-4174-95ba-84c7efb4b691"/>
    <xsd:element name="properties">
      <xsd:complexType>
        <xsd:sequence>
          <xsd:element name="documentManagement">
            <xsd:complexType>
              <xsd:all>
                <xsd:element ref="ns1:PublishingStartDate" minOccurs="0"/>
                <xsd:element ref="ns1:PublishingExpirationDate"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86257f-d17b-4174-95ba-84c7efb4b691" elementFormDefault="qualified">
    <xsd:import namespace="http://schemas.microsoft.com/office/2006/documentManagement/types"/>
    <xsd:import namespace="http://schemas.microsoft.com/office/infopath/2007/PartnerControls"/>
    <xsd:element name="Document_x0020_type" ma:index="10" nillable="true" ma:displayName="Document type" ma:default="Ag Research Fund Scholarship" ma:format="Dropdown" ma:internalName="Document_x0020_type">
      <xsd:simpleType>
        <xsd:union memberTypes="dms:Text">
          <xsd:simpleType>
            <xsd:restriction base="dms:Choice">
              <xsd:enumeration value="Ag Research Fund Scholarship"/>
              <xsd:enumeration value="ARP Assistantship Info"/>
              <xsd:enumeration value="ARP Award"/>
              <xsd:enumeration value="ARP Statistical Reports"/>
              <xsd:enumeration value="FAIR"/>
              <xsd:enumeration value="Farm Policy Study Group"/>
              <xsd:enumeration value="HATCH - CRIS NIMSS"/>
              <xsd:enumeration value="MOG Inf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Document_x0020_type xmlns="3586257f-d17b-4174-95ba-84c7efb4b691">Ag Research Fund Scholarship</Document_x0020_type>
    <PublishingStartDate xmlns="http://schemas.microsoft.com/sharepoint/v3" xsi:nil="true"/>
  </documentManagement>
</p:properties>
</file>

<file path=customXml/itemProps1.xml><?xml version="1.0" encoding="utf-8"?>
<ds:datastoreItem xmlns:ds="http://schemas.openxmlformats.org/officeDocument/2006/customXml" ds:itemID="{13FADC6D-5378-43E6-922A-80399B4562F1}"/>
</file>

<file path=customXml/itemProps2.xml><?xml version="1.0" encoding="utf-8"?>
<ds:datastoreItem xmlns:ds="http://schemas.openxmlformats.org/officeDocument/2006/customXml" ds:itemID="{30982E8F-9257-461F-97CF-DA5AED053970}"/>
</file>

<file path=customXml/itemProps3.xml><?xml version="1.0" encoding="utf-8"?>
<ds:datastoreItem xmlns:ds="http://schemas.openxmlformats.org/officeDocument/2006/customXml" ds:itemID="{B4889123-7735-418E-8295-FC1866A375B1}"/>
</file>

<file path=docProps/app.xml><?xml version="1.0" encoding="utf-8"?>
<Properties xmlns="http://schemas.openxmlformats.org/officeDocument/2006/extended-properties" xmlns:vt="http://schemas.openxmlformats.org/officeDocument/2006/docPropsVTypes">
  <TotalTime>5117</TotalTime>
  <Words>1133</Words>
  <Application>Microsoft Macintosh PowerPoint</Application>
  <PresentationFormat>On-screen Show (4:3)</PresentationFormat>
  <Paragraphs>82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Trebuchet MS</vt:lpstr>
      <vt:lpstr>Office Theme</vt:lpstr>
      <vt:lpstr>PowerPoint Presentation</vt:lpstr>
      <vt:lpstr>Contextual filters that influence a person’s perception of scientific innovations </vt:lpstr>
      <vt:lpstr>Committee’s Process</vt:lpstr>
      <vt:lpstr>A Key Message:  No Longer Clear Distinction Between  Crop-Improvement Approaches</vt:lpstr>
      <vt:lpstr>Committee’s Analysis of Current GE Crops</vt:lpstr>
      <vt:lpstr>GE Crops and Potential Allergens</vt:lpstr>
      <vt:lpstr>Issue of Unintended Changes Endogenous Plant Toxins</vt:lpstr>
      <vt:lpstr>Other Health Concerns Related to GE Crops</vt:lpstr>
      <vt:lpstr>Experiences:  Human Health Effects</vt:lpstr>
      <vt:lpstr>Gene editing – US regulatory stance</vt:lpstr>
      <vt:lpstr>CRISPER</vt:lpstr>
      <vt:lpstr>Which agencies have regulatory authority of biotech and its products?</vt:lpstr>
      <vt:lpstr>PowerPoint Presentation</vt:lpstr>
      <vt:lpstr>PowerPoint Presentation</vt:lpstr>
      <vt:lpstr>PowerPoint Presentation</vt:lpstr>
      <vt:lpstr>PowerPoint Presentation</vt:lpstr>
      <vt:lpstr>What is FDA’s position – plant products?</vt:lpstr>
      <vt:lpstr>FDA</vt:lpstr>
      <vt:lpstr>European Court of Justice Ruling</vt:lpstr>
      <vt:lpstr>FDA’s position on gene editing in animals</vt:lpstr>
      <vt:lpstr>FDA</vt:lpstr>
      <vt:lpstr>Questions?</vt:lpstr>
    </vt:vector>
  </TitlesOfParts>
  <Company>The National Academies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Briscoe</dc:creator>
  <cp:lastModifiedBy>Microsoft Office User</cp:lastModifiedBy>
  <cp:revision>157</cp:revision>
  <cp:lastPrinted>2016-05-11T19:19:39Z</cp:lastPrinted>
  <dcterms:created xsi:type="dcterms:W3CDTF">2016-05-13T15:01:09Z</dcterms:created>
  <dcterms:modified xsi:type="dcterms:W3CDTF">2018-12-04T00:32:23Z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0x0101006F3F4F12AB7E8B4CA36163DE1786C39A</vt:lpwstr>
  </property>
</Properties>
</file>