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2" r:id="rId6"/>
    <p:sldId id="1039" r:id="rId7"/>
    <p:sldId id="1048" r:id="rId8"/>
    <p:sldId id="1038" r:id="rId9"/>
    <p:sldId id="1035" r:id="rId10"/>
    <p:sldId id="1047" r:id="rId11"/>
    <p:sldId id="1044" r:id="rId12"/>
    <p:sldId id="1045" r:id="rId13"/>
    <p:sldId id="1052" r:id="rId14"/>
    <p:sldId id="1050" r:id="rId15"/>
    <p:sldId id="1053" r:id="rId16"/>
    <p:sldId id="1049" r:id="rId17"/>
    <p:sldId id="1054" r:id="rId18"/>
    <p:sldId id="1046" r:id="rId19"/>
    <p:sldId id="10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41" autoAdjust="0"/>
    <p:restoredTop sz="89333" autoAdjust="0"/>
  </p:normalViewPr>
  <p:slideViewPr>
    <p:cSldViewPr snapToGrid="0">
      <p:cViewPr>
        <p:scale>
          <a:sx n="60" d="100"/>
          <a:sy n="60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Sheet1!$A$51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Sheet1!$A$53:$A$73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Sheet1!$B$53:$B$73</c:f>
              <c:numCache>
                <c:formatCode>General</c:formatCode>
                <c:ptCount val="21"/>
                <c:pt idx="0">
                  <c:v>1</c:v>
                </c:pt>
                <c:pt idx="1">
                  <c:v>0.87</c:v>
                </c:pt>
                <c:pt idx="2">
                  <c:v>0.87</c:v>
                </c:pt>
                <c:pt idx="3">
                  <c:v>0.87</c:v>
                </c:pt>
                <c:pt idx="4">
                  <c:v>0.76</c:v>
                </c:pt>
                <c:pt idx="5">
                  <c:v>0.76</c:v>
                </c:pt>
                <c:pt idx="6">
                  <c:v>0.76</c:v>
                </c:pt>
                <c:pt idx="7">
                  <c:v>0.76</c:v>
                </c:pt>
                <c:pt idx="8">
                  <c:v>0.76</c:v>
                </c:pt>
                <c:pt idx="9">
                  <c:v>0.76</c:v>
                </c:pt>
                <c:pt idx="10">
                  <c:v>0.76</c:v>
                </c:pt>
                <c:pt idx="11">
                  <c:v>0.76</c:v>
                </c:pt>
                <c:pt idx="12">
                  <c:v>0.76</c:v>
                </c:pt>
                <c:pt idx="13">
                  <c:v>0.76</c:v>
                </c:pt>
                <c:pt idx="14">
                  <c:v>0.73</c:v>
                </c:pt>
                <c:pt idx="15">
                  <c:v>0.73</c:v>
                </c:pt>
                <c:pt idx="16">
                  <c:v>0.73</c:v>
                </c:pt>
                <c:pt idx="17">
                  <c:v>0.73</c:v>
                </c:pt>
                <c:pt idx="18">
                  <c:v>0.73</c:v>
                </c:pt>
                <c:pt idx="19">
                  <c:v>0.66</c:v>
                </c:pt>
                <c:pt idx="20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C1-4BA8-8A7C-7DB7CC0A6B66}"/>
            </c:ext>
          </c:extLst>
        </c:ser>
        <c:ser>
          <c:idx val="1"/>
          <c:order val="1"/>
          <c:tx>
            <c:strRef>
              <c:f>Sheet1!$H$51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Sheet1!$A$53:$A$73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Sheet1!$I$53:$I$73</c:f>
              <c:numCache>
                <c:formatCode>General</c:formatCode>
                <c:ptCount val="21"/>
                <c:pt idx="0">
                  <c:v>1</c:v>
                </c:pt>
                <c:pt idx="1">
                  <c:v>0.87</c:v>
                </c:pt>
                <c:pt idx="2">
                  <c:v>0.87</c:v>
                </c:pt>
                <c:pt idx="3">
                  <c:v>0.87</c:v>
                </c:pt>
                <c:pt idx="4">
                  <c:v>0.76</c:v>
                </c:pt>
                <c:pt idx="5">
                  <c:v>0.76</c:v>
                </c:pt>
                <c:pt idx="6">
                  <c:v>0.76</c:v>
                </c:pt>
                <c:pt idx="7">
                  <c:v>0.76</c:v>
                </c:pt>
                <c:pt idx="8">
                  <c:v>0.76</c:v>
                </c:pt>
                <c:pt idx="9">
                  <c:v>0.76</c:v>
                </c:pt>
                <c:pt idx="10">
                  <c:v>0.76</c:v>
                </c:pt>
                <c:pt idx="11">
                  <c:v>0.76</c:v>
                </c:pt>
                <c:pt idx="12">
                  <c:v>0.76</c:v>
                </c:pt>
                <c:pt idx="13">
                  <c:v>0.76</c:v>
                </c:pt>
                <c:pt idx="14">
                  <c:v>0.71</c:v>
                </c:pt>
                <c:pt idx="15">
                  <c:v>0.71</c:v>
                </c:pt>
                <c:pt idx="16">
                  <c:v>0.71</c:v>
                </c:pt>
                <c:pt idx="17">
                  <c:v>0.71</c:v>
                </c:pt>
                <c:pt idx="18">
                  <c:v>0.71</c:v>
                </c:pt>
                <c:pt idx="19">
                  <c:v>0.66</c:v>
                </c:pt>
                <c:pt idx="20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C1-4BA8-8A7C-7DB7CC0A6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813600"/>
        <c:axId val="9859216"/>
      </c:lineChart>
      <c:catAx>
        <c:axId val="2056813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</a:t>
                </a:r>
                <a:r>
                  <a:rPr lang="en-US" baseline="0" dirty="0"/>
                  <a:t> (year)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9216"/>
        <c:crosses val="autoZero"/>
        <c:auto val="1"/>
        <c:lblAlgn val="ctr"/>
        <c:lblOffset val="100"/>
        <c:noMultiLvlLbl val="0"/>
      </c:catAx>
      <c:valAx>
        <c:axId val="9859216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Grams</a:t>
                </a:r>
                <a:r>
                  <a:rPr lang="en-US" baseline="0" dirty="0"/>
                  <a:t> per kg of body wt.  per day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8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7842-9A8F-43B9-8F2E-ED728C4E7D2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4BD9F-A7B5-4207-A4E3-71F545D3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is a point of view; fat has become more widely debated as to whether or not it is “bad” in the diet.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BD9F-A7B5-4207-A4E3-71F545D334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Calories</a:t>
            </a:r>
          </a:p>
          <a:p>
            <a:r>
              <a:rPr lang="en-US" dirty="0"/>
              <a:t>Calories : g protein</a:t>
            </a:r>
          </a:p>
          <a:p>
            <a:r>
              <a:rPr lang="en-US" dirty="0"/>
              <a:t>6.4 Tbsp peanut butter</a:t>
            </a:r>
          </a:p>
          <a:p>
            <a:r>
              <a:rPr lang="en-US" dirty="0"/>
              <a:t>Review: Nutrient density and nutritional value of meat products and non-meat foods high in protein https://www.sciencedirect.com/science/article/pii/S0924224417300067?casa_token=6YEr89_qo8QAAAAA:7ONqOsWamggaUw2-EvrFK0iWr7tU6Vhsu7AnokKoKnGQCDOJXRLHf5m0YY4-BtczLu5eQA9s-w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BD9F-A7B5-4207-A4E3-71F545D334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2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Animal proteins are 90-100% digestible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BD9F-A7B5-4207-A4E3-71F545D334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US recommendations, which are higher than the WHO recommendations (by a small amount) except for Isoleucine and Valine, which are slightly lower than the WHO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4FD5C-E733-4958-8A7E-BBD88A26C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oxalates, tannins, polyphenols, and</a:t>
            </a:r>
          </a:p>
          <a:p>
            <a:endParaRPr lang="en-US" dirty="0"/>
          </a:p>
          <a:p>
            <a:r>
              <a:rPr lang="en-US" dirty="0"/>
              <a:t>B.M. </a:t>
            </a:r>
            <a:r>
              <a:rPr lang="en-US" dirty="0" err="1"/>
              <a:t>Bohrer</a:t>
            </a:r>
            <a:r>
              <a:rPr lang="en-US" dirty="0"/>
              <a:t> / Trends in Food </a:t>
            </a:r>
            <a:r>
              <a:rPr lang="en-US" dirty="0" err="1"/>
              <a:t>Science&amp;Technology</a:t>
            </a:r>
            <a:r>
              <a:rPr lang="en-US" dirty="0"/>
              <a:t> 65 (2017) 103e112110Day, 2013Jones, 2016Neacsu, </a:t>
            </a:r>
            <a:r>
              <a:rPr lang="en-US" dirty="0" err="1"/>
              <a:t>McBey</a:t>
            </a:r>
            <a:r>
              <a:rPr lang="en-US" dirty="0"/>
              <a:t>,&amp;Johnstone, 2017Hunt, 2003Hunt, 2003Hunt, 2003phytic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BD9F-A7B5-4207-A4E3-71F545D334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Ground beef values can vary quite a bit. This is an 90/10 burger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BD9F-A7B5-4207-A4E3-71F545D334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4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Nutrient density and nutritional value of meat products and non-meat foods high in protein https://www.sciencedirect.com/science/article/pii/S0924224417300067?casa_token=6YEr89_qo8QAAAAA:7ONqOsWamggaUw2-EvrFK0iWr7tU6Vhsu7AnokKoKnGQCDOJXRLHf5m0YY4-BtczLu5eQA9s-w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BD9F-A7B5-4207-A4E3-71F545D334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3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6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599"/>
            <a:ext cx="10515600" cy="41703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8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8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1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8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C1CE-AE30-4611-BD75-9202DC5B353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DD8B-E0DB-44BA-B35E-E587B0E6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3" y="5798031"/>
            <a:ext cx="1938784" cy="639540"/>
          </a:xfrm>
          <a:prstGeom prst="rect">
            <a:avLst/>
          </a:prstGeom>
        </p:spPr>
      </p:pic>
      <p:pic>
        <p:nvPicPr>
          <p:cNvPr id="27" name="Picture 26" descr="PPT-Banner-Mast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8"/>
          <a:stretch/>
        </p:blipFill>
        <p:spPr>
          <a:xfrm>
            <a:off x="0" y="934670"/>
            <a:ext cx="12204309" cy="23154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059424"/>
            <a:ext cx="12204309" cy="2230925"/>
          </a:xfrm>
          <a:prstGeom prst="rect">
            <a:avLst/>
          </a:prstGeom>
          <a:solidFill>
            <a:srgbClr val="856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19B2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190" y="3160576"/>
            <a:ext cx="11999494" cy="15416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533"/>
              </a:lnSpc>
            </a:pP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rgbClr val="D19B23"/>
                </a:solidFill>
                <a:latin typeface="Impact"/>
                <a:cs typeface="Impact"/>
              </a:rPr>
              <a:t>Plant and Animal-Based Proteins:</a:t>
            </a:r>
            <a:br>
              <a:rPr lang="en-US" sz="6600" dirty="0">
                <a:ln>
                  <a:solidFill>
                    <a:schemeClr val="tx1"/>
                  </a:solidFill>
                </a:ln>
                <a:latin typeface="Impact"/>
                <a:cs typeface="Impact"/>
              </a:rPr>
            </a:b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/>
                <a:cs typeface="Impact"/>
              </a:rPr>
              <a:t>A Comparative Nutritional Assessment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5563975" y="6204374"/>
            <a:ext cx="2844800" cy="365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b="1" dirty="0">
                <a:solidFill>
                  <a:srgbClr val="856024"/>
                </a:solidFill>
                <a:latin typeface="Arial"/>
                <a:cs typeface="Arial"/>
              </a:rPr>
              <a:t>July 7, 2020</a:t>
            </a: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5563975" y="5370335"/>
            <a:ext cx="6105864" cy="754053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b="1" i="0" kern="1200">
                <a:solidFill>
                  <a:srgbClr val="A3792C"/>
                </a:solidFill>
                <a:latin typeface="Times"/>
                <a:ea typeface="+mn-ea"/>
                <a:cs typeface="Time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2933" dirty="0">
                <a:solidFill>
                  <a:srgbClr val="856024"/>
                </a:solidFill>
                <a:latin typeface="Arial"/>
                <a:cs typeface="Arial"/>
              </a:rPr>
              <a:t>Stacy M. </a:t>
            </a:r>
            <a:r>
              <a:rPr lang="en-US" sz="2933" dirty="0" err="1">
                <a:solidFill>
                  <a:srgbClr val="856024"/>
                </a:solidFill>
                <a:latin typeface="Arial"/>
                <a:cs typeface="Arial"/>
              </a:rPr>
              <a:t>Scramlin</a:t>
            </a:r>
            <a:r>
              <a:rPr lang="en-US" sz="2933" dirty="0">
                <a:solidFill>
                  <a:srgbClr val="856024"/>
                </a:solidFill>
                <a:latin typeface="Arial"/>
                <a:cs typeface="Arial"/>
              </a:rPr>
              <a:t> Zuelly, Ph.D.</a:t>
            </a:r>
          </a:p>
          <a:p>
            <a:r>
              <a:rPr lang="en-US" sz="2133" b="0" dirty="0">
                <a:solidFill>
                  <a:srgbClr val="856024"/>
                </a:solidFill>
                <a:latin typeface="Arial"/>
                <a:cs typeface="Arial"/>
              </a:rPr>
              <a:t>Assistant Professor, Department of Animal 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D4EE9-7DD2-4D18-B210-9DEC12410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94" y="928506"/>
            <a:ext cx="2836656" cy="2124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A7E725-6DAE-4082-9696-6A2FE5AAF4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32" b="6021"/>
          <a:stretch/>
        </p:blipFill>
        <p:spPr>
          <a:xfrm>
            <a:off x="5780250" y="928506"/>
            <a:ext cx="2449346" cy="2124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30E9B-DF6C-41BD-8686-09ACF2CC04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05" r="20208" b="11199"/>
          <a:stretch/>
        </p:blipFill>
        <p:spPr>
          <a:xfrm>
            <a:off x="8231088" y="931588"/>
            <a:ext cx="2034636" cy="2121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F6328-C562-486B-8ECC-7AB94A4E38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90" r="18153"/>
          <a:stretch/>
        </p:blipFill>
        <p:spPr>
          <a:xfrm>
            <a:off x="10251045" y="934670"/>
            <a:ext cx="1969307" cy="21185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E4B862-7F4D-4489-A020-EA2988807C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518"/>
          <a:stretch/>
        </p:blipFill>
        <p:spPr>
          <a:xfrm>
            <a:off x="0" y="931588"/>
            <a:ext cx="3335109" cy="21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2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8A69-EB34-4858-A11F-B5585AF4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063" y="144379"/>
            <a:ext cx="10515600" cy="92797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Meat in the Diet – Minerals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DDEC-1EDE-4955-8DF3-74711115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1098257"/>
            <a:ext cx="11000874" cy="5446922"/>
          </a:xfrm>
        </p:spPr>
        <p:txBody>
          <a:bodyPr>
            <a:normAutofit/>
          </a:bodyPr>
          <a:lstStyle/>
          <a:p>
            <a:r>
              <a:rPr lang="en-US" sz="4000" dirty="0"/>
              <a:t>Iron, </a:t>
            </a:r>
            <a:r>
              <a:rPr lang="en-US" sz="4000" dirty="0" err="1"/>
              <a:t>con’t</a:t>
            </a:r>
            <a:endParaRPr lang="en-US" sz="4000" dirty="0"/>
          </a:p>
          <a:p>
            <a:pPr lvl="1"/>
            <a:r>
              <a:rPr lang="en-US" sz="3600" dirty="0"/>
              <a:t>Best method??</a:t>
            </a:r>
          </a:p>
          <a:p>
            <a:pPr lvl="2"/>
            <a:r>
              <a:rPr lang="en-US" sz="3600" dirty="0"/>
              <a:t>The “meat” effect – Eat both plants &amp; meat</a:t>
            </a:r>
          </a:p>
          <a:p>
            <a:pPr lvl="3"/>
            <a:r>
              <a:rPr lang="en-US" sz="3200" dirty="0"/>
              <a:t>Eating meat actually helps pull non-heme iron (&amp; zinc) from plant sources</a:t>
            </a:r>
          </a:p>
          <a:p>
            <a:pPr lvl="2"/>
            <a:r>
              <a:rPr lang="en-US" sz="3600" dirty="0"/>
              <a:t>Pair with foods high in vitamin C</a:t>
            </a:r>
          </a:p>
          <a:p>
            <a:pPr lvl="3"/>
            <a:r>
              <a:rPr lang="en-US" sz="3200" dirty="0"/>
              <a:t>Same as “meat” effect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DDEC-1EDE-4955-8DF3-74711115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357"/>
            <a:ext cx="10515600" cy="5641264"/>
          </a:xfrm>
        </p:spPr>
        <p:txBody>
          <a:bodyPr>
            <a:normAutofit/>
          </a:bodyPr>
          <a:lstStyle/>
          <a:p>
            <a:r>
              <a:rPr lang="en-US" sz="4000" dirty="0"/>
              <a:t>Zinc</a:t>
            </a:r>
          </a:p>
          <a:p>
            <a:pPr lvl="1"/>
            <a:r>
              <a:rPr lang="en-US" sz="3600" dirty="0"/>
              <a:t>Need: immune system, cell division, cell growth, wound healing, and the breakdown of carbohydrates</a:t>
            </a:r>
          </a:p>
          <a:p>
            <a:pPr lvl="1"/>
            <a:endParaRPr lang="en-US" dirty="0"/>
          </a:p>
          <a:p>
            <a:pPr lvl="1"/>
            <a:r>
              <a:rPr lang="en-US" sz="3600" dirty="0"/>
              <a:t>Plant-based foods have anti-nutritional components lower bio-availability and/or absorption</a:t>
            </a:r>
            <a:endParaRPr lang="en-US" dirty="0"/>
          </a:p>
          <a:p>
            <a:pPr lvl="2"/>
            <a:r>
              <a:rPr lang="en-US" sz="3200" dirty="0"/>
              <a:t>Can impact digestibility of minerals</a:t>
            </a:r>
          </a:p>
          <a:p>
            <a:pPr lvl="2"/>
            <a:r>
              <a:rPr lang="en-US" sz="3200" dirty="0"/>
              <a:t>Well designed diet can meet needs of zinc without meat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470C0A-4876-42FA-AF7B-C18E0C83D8A2}"/>
              </a:ext>
            </a:extLst>
          </p:cNvPr>
          <p:cNvSpPr txBox="1">
            <a:spLocks/>
          </p:cNvSpPr>
          <p:nvPr/>
        </p:nvSpPr>
        <p:spPr>
          <a:xfrm>
            <a:off x="4977063" y="144379"/>
            <a:ext cx="10515600" cy="9279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Meat in the Diet – Minerals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3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5158-FA44-4BB1-ADE3-86100C67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568" y="112295"/>
            <a:ext cx="10515600" cy="118082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Burger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4081-A238-493A-9682-90AC2360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2" y="1134603"/>
            <a:ext cx="8867274" cy="54105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Beyond Burger</a:t>
            </a:r>
          </a:p>
          <a:p>
            <a:pPr lvl="1"/>
            <a:r>
              <a:rPr lang="en-US" dirty="0"/>
              <a:t>Protein: </a:t>
            </a:r>
            <a:r>
              <a:rPr lang="en-US" b="1" dirty="0"/>
              <a:t>Pea, Mung Bean, Fava Bean, Brown Ri</a:t>
            </a:r>
            <a:r>
              <a:rPr lang="en-US" dirty="0"/>
              <a:t>ce</a:t>
            </a:r>
          </a:p>
          <a:p>
            <a:pPr lvl="1"/>
            <a:r>
              <a:rPr lang="en-US" dirty="0"/>
              <a:t>Fats: Cocoa Butter, Coconut Oil, Sunflower Oil, Canola Oil</a:t>
            </a:r>
          </a:p>
          <a:p>
            <a:pPr lvl="1"/>
            <a:r>
              <a:rPr lang="en-US" dirty="0"/>
              <a:t>Minerals: Calcium, Iron, Salt, Potassium Chloride</a:t>
            </a:r>
          </a:p>
          <a:p>
            <a:pPr lvl="1"/>
            <a:r>
              <a:rPr lang="en-US" dirty="0"/>
              <a:t>Flavors and Colors: Beet Juice Extract, Apple Extract, Natural Flavors </a:t>
            </a:r>
          </a:p>
          <a:p>
            <a:pPr lvl="1"/>
            <a:r>
              <a:rPr lang="en-US" dirty="0"/>
              <a:t>Carbohydrates: Potato Starch, Methylcellulose (plant fiber derivative) </a:t>
            </a:r>
          </a:p>
          <a:p>
            <a:r>
              <a:rPr lang="en-US" dirty="0"/>
              <a:t>Impossible Burger</a:t>
            </a:r>
          </a:p>
          <a:p>
            <a:pPr lvl="1"/>
            <a:r>
              <a:rPr lang="en-US" dirty="0"/>
              <a:t>Protein: </a:t>
            </a:r>
            <a:r>
              <a:rPr lang="en-US" b="1" dirty="0"/>
              <a:t>soy</a:t>
            </a:r>
          </a:p>
          <a:p>
            <a:pPr lvl="1"/>
            <a:r>
              <a:rPr lang="en-US" dirty="0"/>
              <a:t>Flavor: heme (yeast extract)</a:t>
            </a:r>
          </a:p>
          <a:p>
            <a:pPr lvl="1"/>
            <a:r>
              <a:rPr lang="en-US" dirty="0"/>
              <a:t>Fats: coconut and sunflower oil </a:t>
            </a:r>
          </a:p>
          <a:p>
            <a:pPr lvl="1"/>
            <a:r>
              <a:rPr lang="en-US" dirty="0"/>
              <a:t>Binders: methylcellulose, food starch</a:t>
            </a:r>
          </a:p>
          <a:p>
            <a:endParaRPr lang="en-US" dirty="0"/>
          </a:p>
        </p:txBody>
      </p:sp>
      <p:pic>
        <p:nvPicPr>
          <p:cNvPr id="3074" name="Picture 2" descr="Beyond Meat upgrades its burger with better marbling and complete ...">
            <a:extLst>
              <a:ext uri="{FF2B5EF4-FFF2-40B4-BE49-F238E27FC236}">
                <a16:creationId xmlns:a16="http://schemas.microsoft.com/office/drawing/2014/main" id="{1F6FAD2B-5C3F-4B3B-A954-F3FB7C9F9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2160"/>
          <a:stretch/>
        </p:blipFill>
        <p:spPr bwMode="auto">
          <a:xfrm>
            <a:off x="8823382" y="1134603"/>
            <a:ext cx="3207971" cy="24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DC76AF-AE77-4105-B8C5-D823F3E3F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9" t="-852" r="19211" b="7868"/>
          <a:stretch/>
        </p:blipFill>
        <p:spPr>
          <a:xfrm>
            <a:off x="9240253" y="3955115"/>
            <a:ext cx="2707105" cy="26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9F02-B6DE-4C34-8EB9-FA44ED75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553" y="127591"/>
            <a:ext cx="10515600" cy="91332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Let’s Compare Burgers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63F453-7A3F-4F2D-8D29-37A3B107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20585"/>
              </p:ext>
            </p:extLst>
          </p:nvPr>
        </p:nvGraphicFramePr>
        <p:xfrm>
          <a:off x="296534" y="1220589"/>
          <a:ext cx="1136135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029">
                  <a:extLst>
                    <a:ext uri="{9D8B030D-6E8A-4147-A177-3AD203B41FA5}">
                      <a16:colId xmlns:a16="http://schemas.microsoft.com/office/drawing/2014/main" val="2483589428"/>
                    </a:ext>
                  </a:extLst>
                </a:gridCol>
                <a:gridCol w="2441067">
                  <a:extLst>
                    <a:ext uri="{9D8B030D-6E8A-4147-A177-3AD203B41FA5}">
                      <a16:colId xmlns:a16="http://schemas.microsoft.com/office/drawing/2014/main" val="860865912"/>
                    </a:ext>
                  </a:extLst>
                </a:gridCol>
                <a:gridCol w="2921254">
                  <a:extLst>
                    <a:ext uri="{9D8B030D-6E8A-4147-A177-3AD203B41FA5}">
                      <a16:colId xmlns:a16="http://schemas.microsoft.com/office/drawing/2014/main" val="1170899750"/>
                    </a:ext>
                  </a:extLst>
                </a:gridCol>
                <a:gridCol w="2973007">
                  <a:extLst>
                    <a:ext uri="{9D8B030D-6E8A-4147-A177-3AD203B41FA5}">
                      <a16:colId xmlns:a16="http://schemas.microsoft.com/office/drawing/2014/main" val="196452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Beyond Burger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Impossible Burger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Ground Beef Patty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17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Calories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69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Total Fat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20.1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50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Saturated Fat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7.7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33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Trans fat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3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Cholesterol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91.6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35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Sodium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84.3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97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Total Carbohydrates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21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Dietary Fiber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6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Total Sugars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90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Protein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29.2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7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Calories : Protein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12.6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10.5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35366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17E630E-276A-4986-B50E-06BDBEDEBD80}"/>
              </a:ext>
            </a:extLst>
          </p:cNvPr>
          <p:cNvSpPr/>
          <p:nvPr/>
        </p:nvSpPr>
        <p:spPr>
          <a:xfrm>
            <a:off x="3409950" y="1328052"/>
            <a:ext cx="2261812" cy="4765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F886B-0D08-4BA8-A10C-8C58D96EE8F7}"/>
              </a:ext>
            </a:extLst>
          </p:cNvPr>
          <p:cNvSpPr/>
          <p:nvPr/>
        </p:nvSpPr>
        <p:spPr>
          <a:xfrm>
            <a:off x="5671761" y="1328052"/>
            <a:ext cx="2913321" cy="4765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5C3F61-62A0-4CD8-9415-58F925DFCF27}"/>
              </a:ext>
            </a:extLst>
          </p:cNvPr>
          <p:cNvSpPr/>
          <p:nvPr/>
        </p:nvSpPr>
        <p:spPr>
          <a:xfrm>
            <a:off x="8572677" y="1328052"/>
            <a:ext cx="3085215" cy="4765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A3E459-7521-48E9-8ABF-0920C097AFE2}"/>
              </a:ext>
            </a:extLst>
          </p:cNvPr>
          <p:cNvSpPr/>
          <p:nvPr/>
        </p:nvSpPr>
        <p:spPr>
          <a:xfrm>
            <a:off x="152286" y="6093593"/>
            <a:ext cx="11505605" cy="44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1A02D-8120-4557-9798-B3E516929E0E}"/>
              </a:ext>
            </a:extLst>
          </p:cNvPr>
          <p:cNvSpPr/>
          <p:nvPr/>
        </p:nvSpPr>
        <p:spPr>
          <a:xfrm>
            <a:off x="152288" y="1754372"/>
            <a:ext cx="11505604" cy="16746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D419FD-3F40-4CDA-BF48-816785F4489D}"/>
              </a:ext>
            </a:extLst>
          </p:cNvPr>
          <p:cNvSpPr/>
          <p:nvPr/>
        </p:nvSpPr>
        <p:spPr>
          <a:xfrm>
            <a:off x="152287" y="3432544"/>
            <a:ext cx="11505604" cy="255358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8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C33E-02F8-4458-B7C5-DEA8CDE5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Non-Meat Diets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D331-59A4-491C-B27C-4020A6D4E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possible</a:t>
            </a:r>
          </a:p>
          <a:p>
            <a:r>
              <a:rPr lang="en-US" dirty="0"/>
              <a:t>Need variety to meet dietary needs</a:t>
            </a:r>
          </a:p>
          <a:p>
            <a:r>
              <a:rPr lang="en-US" dirty="0"/>
              <a:t>Not recommended for youth</a:t>
            </a:r>
          </a:p>
        </p:txBody>
      </p:sp>
    </p:spTree>
    <p:extLst>
      <p:ext uri="{BB962C8B-B14F-4D97-AF65-F5344CB8AC3E}">
        <p14:creationId xmlns:p14="http://schemas.microsoft.com/office/powerpoint/2010/main" val="265289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8F9B-1739-4C68-9677-C7B23E83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643" y="123199"/>
            <a:ext cx="10515600" cy="111567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Take Home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DD210-8A35-4535-8671-3434378D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3" y="1060115"/>
            <a:ext cx="11385884" cy="5469022"/>
          </a:xfrm>
        </p:spPr>
        <p:txBody>
          <a:bodyPr/>
          <a:lstStyle/>
          <a:p>
            <a:r>
              <a:rPr lang="en-US" dirty="0"/>
              <a:t>Protein</a:t>
            </a:r>
          </a:p>
          <a:p>
            <a:pPr lvl="1"/>
            <a:r>
              <a:rPr lang="en-US" dirty="0"/>
              <a:t>Plant-based foods contain 20-60% the protein density of meat</a:t>
            </a:r>
          </a:p>
          <a:p>
            <a:pPr lvl="2"/>
            <a:r>
              <a:rPr lang="en-US" dirty="0"/>
              <a:t>Are not considered “complete protein” sources</a:t>
            </a:r>
          </a:p>
          <a:p>
            <a:pPr lvl="1"/>
            <a:r>
              <a:rPr lang="en-US" dirty="0"/>
              <a:t>Cost</a:t>
            </a:r>
          </a:p>
          <a:p>
            <a:pPr lvl="2"/>
            <a:r>
              <a:rPr lang="en-US" dirty="0"/>
              <a:t>When expressed as grams of protein / US dollar were similar</a:t>
            </a:r>
          </a:p>
          <a:p>
            <a:r>
              <a:rPr lang="en-US" dirty="0"/>
              <a:t>Vitamin B12</a:t>
            </a:r>
          </a:p>
          <a:p>
            <a:pPr lvl="1"/>
            <a:r>
              <a:rPr lang="en-US" dirty="0"/>
              <a:t>Not found in plant-based foods</a:t>
            </a:r>
          </a:p>
          <a:p>
            <a:r>
              <a:rPr lang="en-US" dirty="0"/>
              <a:t>Minerals</a:t>
            </a:r>
          </a:p>
          <a:p>
            <a:pPr lvl="1"/>
            <a:r>
              <a:rPr lang="en-US" dirty="0"/>
              <a:t>Iron: plant-based foods do not contain heme iron</a:t>
            </a:r>
          </a:p>
          <a:p>
            <a:pPr lvl="1"/>
            <a:r>
              <a:rPr lang="en-US" dirty="0"/>
              <a:t>Zinc: Possible to obtain through non-meat sources, but difficult</a:t>
            </a:r>
          </a:p>
        </p:txBody>
      </p:sp>
    </p:spTree>
    <p:extLst>
      <p:ext uri="{BB962C8B-B14F-4D97-AF65-F5344CB8AC3E}">
        <p14:creationId xmlns:p14="http://schemas.microsoft.com/office/powerpoint/2010/main" val="25442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07F2-880C-4736-895E-9037F903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A52116-1AA9-42F8-B1A2-0E0966C1B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818" y="2006600"/>
            <a:ext cx="4170363" cy="41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74585"/>
            <a:ext cx="5638799" cy="1660067"/>
          </a:xfrm>
          <a:prstGeom prst="rect">
            <a:avLst/>
          </a:prstGeom>
          <a:solidFill>
            <a:srgbClr val="D19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19B23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293" y="971863"/>
            <a:ext cx="6388080" cy="18613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666" dirty="0">
                <a:ln>
                  <a:solidFill>
                    <a:schemeClr val="tx1"/>
                  </a:solidFill>
                </a:ln>
                <a:latin typeface="Impact"/>
                <a:cs typeface="Impact"/>
              </a:rPr>
              <a:t>Why do we eat meat?</a:t>
            </a:r>
          </a:p>
        </p:txBody>
      </p:sp>
      <p:pic>
        <p:nvPicPr>
          <p:cNvPr id="1026" name="Picture 2" descr="http://dietsinreview.s3.amazonaws.com/diet_column/wp-content/uploads/2012/08/great-outdoors-movie-st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45" y="874585"/>
            <a:ext cx="3837102" cy="25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1836D2-622A-494E-A416-CC2A2A648FE4}"/>
              </a:ext>
            </a:extLst>
          </p:cNvPr>
          <p:cNvSpPr/>
          <p:nvPr/>
        </p:nvSpPr>
        <p:spPr>
          <a:xfrm>
            <a:off x="6203445" y="4588334"/>
            <a:ext cx="5975683" cy="1660067"/>
          </a:xfrm>
          <a:prstGeom prst="rect">
            <a:avLst/>
          </a:prstGeom>
          <a:solidFill>
            <a:srgbClr val="D19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19B23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ABB69F-1BD5-4CEC-96D6-1931778F038C}"/>
              </a:ext>
            </a:extLst>
          </p:cNvPr>
          <p:cNvSpPr txBox="1">
            <a:spLocks/>
          </p:cNvSpPr>
          <p:nvPr/>
        </p:nvSpPr>
        <p:spPr>
          <a:xfrm>
            <a:off x="5892151" y="4685612"/>
            <a:ext cx="6388080" cy="186137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666" dirty="0">
                <a:ln>
                  <a:solidFill>
                    <a:schemeClr val="tx1"/>
                  </a:solidFill>
                </a:ln>
                <a:latin typeface="Impact"/>
                <a:cs typeface="Impact"/>
              </a:rPr>
              <a:t>Are all food sources created equal?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F8217C-1C7E-4F8A-91E1-098FA8740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63" t="4610" r="6134" b="6107"/>
          <a:stretch/>
        </p:blipFill>
        <p:spPr>
          <a:xfrm>
            <a:off x="1997979" y="3804944"/>
            <a:ext cx="3640821" cy="25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62E3-C604-4184-A5DB-B8A9284B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eat meat?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62A25-D519-4D79-87E3-E7180453A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2224"/>
            <a:ext cx="5157787" cy="823912"/>
          </a:xfrm>
        </p:spPr>
        <p:txBody>
          <a:bodyPr>
            <a:normAutofit/>
          </a:bodyPr>
          <a:lstStyle/>
          <a:p>
            <a:r>
              <a:rPr lang="en-US" sz="4000" u="sng" dirty="0"/>
              <a:t>Positives: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B79F9-8E0F-47DA-A25C-821DA3A32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916136"/>
            <a:ext cx="5157787" cy="3684588"/>
          </a:xfrm>
        </p:spPr>
        <p:txBody>
          <a:bodyPr>
            <a:normAutofit/>
          </a:bodyPr>
          <a:lstStyle/>
          <a:p>
            <a:r>
              <a:rPr lang="en-US" sz="3600" dirty="0"/>
              <a:t>Protein (amino acids)</a:t>
            </a:r>
          </a:p>
          <a:p>
            <a:r>
              <a:rPr lang="en-US" sz="3600" dirty="0"/>
              <a:t>B Vitamins</a:t>
            </a:r>
          </a:p>
          <a:p>
            <a:r>
              <a:rPr lang="en-US" sz="3600" dirty="0"/>
              <a:t>Minerals</a:t>
            </a:r>
          </a:p>
          <a:p>
            <a:pPr lvl="1"/>
            <a:r>
              <a:rPr lang="en-US" sz="3200" dirty="0"/>
              <a:t>Except Calcium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677B4-6339-441B-B0FE-037AE3A6A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092224"/>
            <a:ext cx="5183188" cy="823912"/>
          </a:xfrm>
        </p:spPr>
        <p:txBody>
          <a:bodyPr>
            <a:normAutofit/>
          </a:bodyPr>
          <a:lstStyle/>
          <a:p>
            <a:r>
              <a:rPr lang="en-US" sz="4000" u="sng" dirty="0"/>
              <a:t>“Negatives”: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58239-2D47-419F-A153-D4962C42C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916136"/>
            <a:ext cx="5183188" cy="3684588"/>
          </a:xfrm>
        </p:spPr>
        <p:txBody>
          <a:bodyPr>
            <a:normAutofit/>
          </a:bodyPr>
          <a:lstStyle/>
          <a:p>
            <a:r>
              <a:rPr lang="en-US" sz="3600" dirty="0"/>
              <a:t>Fat content</a:t>
            </a:r>
          </a:p>
          <a:p>
            <a:r>
              <a:rPr lang="en-US" sz="3600" dirty="0"/>
              <a:t>Carbohydrates</a:t>
            </a:r>
          </a:p>
          <a:p>
            <a:r>
              <a:rPr lang="en-US" sz="3600" dirty="0"/>
              <a:t>Cholesterol</a:t>
            </a:r>
          </a:p>
        </p:txBody>
      </p:sp>
    </p:spTree>
    <p:extLst>
      <p:ext uri="{BB962C8B-B14F-4D97-AF65-F5344CB8AC3E}">
        <p14:creationId xmlns:p14="http://schemas.microsoft.com/office/powerpoint/2010/main" val="2928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64BB132-9540-456D-8928-87FF960EE66E}"/>
              </a:ext>
            </a:extLst>
          </p:cNvPr>
          <p:cNvSpPr/>
          <p:nvPr/>
        </p:nvSpPr>
        <p:spPr>
          <a:xfrm>
            <a:off x="3501189" y="6594874"/>
            <a:ext cx="5404222" cy="68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EECCF2-F7FF-439C-A872-4EB87B7F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791" y="190279"/>
            <a:ext cx="10515600" cy="95410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Protein – Concentration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9D09DE-6648-43D0-9FCB-BD658704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60" y="1144387"/>
            <a:ext cx="10515600" cy="4709556"/>
          </a:xfrm>
        </p:spPr>
        <p:txBody>
          <a:bodyPr/>
          <a:lstStyle/>
          <a:p>
            <a:r>
              <a:rPr lang="en-US" dirty="0"/>
              <a:t>Provide amino acids the body cannot produce</a:t>
            </a:r>
          </a:p>
          <a:p>
            <a:r>
              <a:rPr lang="en-US" dirty="0"/>
              <a:t>Requirements depends on age group</a:t>
            </a:r>
          </a:p>
          <a:p>
            <a:r>
              <a:rPr lang="en-US" dirty="0"/>
              <a:t>Animal-based proteins have a lower calorie to protein ratio</a:t>
            </a:r>
          </a:p>
          <a:p>
            <a:pPr lvl="1"/>
            <a:r>
              <a:rPr lang="en-US" dirty="0"/>
              <a:t>Less calories per gram of protein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84414D-B58D-493C-B253-85D80CD4F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50697"/>
              </p:ext>
            </p:extLst>
          </p:nvPr>
        </p:nvGraphicFramePr>
        <p:xfrm>
          <a:off x="6096000" y="2222772"/>
          <a:ext cx="5460314" cy="33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C683ACD-F338-40CB-9DCA-D1CBC72B066E}"/>
              </a:ext>
            </a:extLst>
          </p:cNvPr>
          <p:cNvSpPr txBox="1"/>
          <p:nvPr/>
        </p:nvSpPr>
        <p:spPr>
          <a:xfrm>
            <a:off x="7587917" y="3079080"/>
            <a:ext cx="254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25 g Protein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BFA5F-67D9-4D92-B6D4-9831AC282A2E}"/>
              </a:ext>
            </a:extLst>
          </p:cNvPr>
          <p:cNvSpPr txBox="1"/>
          <p:nvPr/>
        </p:nvSpPr>
        <p:spPr>
          <a:xfrm>
            <a:off x="84225" y="5475528"/>
            <a:ext cx="31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 oz lean beef patty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2096F-10E4-43AE-B112-6D03C66B26CE}"/>
              </a:ext>
            </a:extLst>
          </p:cNvPr>
          <p:cNvSpPr txBox="1"/>
          <p:nvPr/>
        </p:nvSpPr>
        <p:spPr>
          <a:xfrm>
            <a:off x="2841493" y="5475528"/>
            <a:ext cx="31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1.4 c firm tofu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4860C-D114-43B8-9D20-B1569555B447}"/>
              </a:ext>
            </a:extLst>
          </p:cNvPr>
          <p:cNvSpPr txBox="1"/>
          <p:nvPr/>
        </p:nvSpPr>
        <p:spPr>
          <a:xfrm>
            <a:off x="5785221" y="5482122"/>
            <a:ext cx="31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1.9 c black beans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1C68E-A543-4983-B4F3-1BD33C7A96A8}"/>
              </a:ext>
            </a:extLst>
          </p:cNvPr>
          <p:cNvSpPr txBox="1"/>
          <p:nvPr/>
        </p:nvSpPr>
        <p:spPr>
          <a:xfrm>
            <a:off x="9045781" y="5491604"/>
            <a:ext cx="31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¾ c peanut butter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3892A-1686-4C36-AF3F-27866C99B4E3}"/>
              </a:ext>
            </a:extLst>
          </p:cNvPr>
          <p:cNvSpPr txBox="1"/>
          <p:nvPr/>
        </p:nvSpPr>
        <p:spPr>
          <a:xfrm>
            <a:off x="84225" y="5982672"/>
            <a:ext cx="312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138</a:t>
            </a:r>
          </a:p>
          <a:p>
            <a:pPr algn="ctr"/>
            <a:r>
              <a:rPr lang="en-US" sz="2800" dirty="0"/>
              <a:t>5.5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85778D-84B7-479F-8302-B693CFC79B71}"/>
              </a:ext>
            </a:extLst>
          </p:cNvPr>
          <p:cNvSpPr txBox="1"/>
          <p:nvPr/>
        </p:nvSpPr>
        <p:spPr>
          <a:xfrm>
            <a:off x="2841493" y="5982672"/>
            <a:ext cx="312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217</a:t>
            </a:r>
          </a:p>
          <a:p>
            <a:pPr algn="ctr"/>
            <a:r>
              <a:rPr lang="en-US" sz="2800" dirty="0"/>
              <a:t>8.7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BC1B9-5C1C-4306-97AA-E5CD215474D2}"/>
              </a:ext>
            </a:extLst>
          </p:cNvPr>
          <p:cNvSpPr txBox="1"/>
          <p:nvPr/>
        </p:nvSpPr>
        <p:spPr>
          <a:xfrm>
            <a:off x="5785221" y="5989266"/>
            <a:ext cx="312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395</a:t>
            </a:r>
          </a:p>
          <a:p>
            <a:pPr algn="ctr"/>
            <a:r>
              <a:rPr lang="en-US" sz="2800" dirty="0"/>
              <a:t>15.8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8DB1FA-7CA9-43E3-A989-B53AB6FE43B0}"/>
              </a:ext>
            </a:extLst>
          </p:cNvPr>
          <p:cNvSpPr txBox="1"/>
          <p:nvPr/>
        </p:nvSpPr>
        <p:spPr>
          <a:xfrm>
            <a:off x="9045781" y="5998748"/>
            <a:ext cx="312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549</a:t>
            </a:r>
          </a:p>
          <a:p>
            <a:pPr algn="ctr"/>
            <a:r>
              <a:rPr lang="en-US" sz="2800" dirty="0"/>
              <a:t>22</a:t>
            </a:r>
          </a:p>
        </p:txBody>
      </p:sp>
      <p:pic>
        <p:nvPicPr>
          <p:cNvPr id="2050" name="Picture 2" descr="How to Make the Best Burgers | Cook's Country">
            <a:extLst>
              <a:ext uri="{FF2B5EF4-FFF2-40B4-BE49-F238E27FC236}">
                <a16:creationId xmlns:a16="http://schemas.microsoft.com/office/drawing/2014/main" id="{E6E1BC94-4A55-4217-BD8C-26845C860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t="14023" r="3615" b="17752"/>
          <a:stretch/>
        </p:blipFill>
        <p:spPr bwMode="auto">
          <a:xfrm>
            <a:off x="584320" y="4211431"/>
            <a:ext cx="226543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rm Tofu, Organic – Infinity Goods: Zero Waste Grocery Delivery">
            <a:extLst>
              <a:ext uri="{FF2B5EF4-FFF2-40B4-BE49-F238E27FC236}">
                <a16:creationId xmlns:a16="http://schemas.microsoft.com/office/drawing/2014/main" id="{F192B0CC-F8A1-4A2D-98B1-8524F598C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3158" r="7192" b="9175"/>
          <a:stretch/>
        </p:blipFill>
        <p:spPr bwMode="auto">
          <a:xfrm>
            <a:off x="3707528" y="3932505"/>
            <a:ext cx="1691932" cy="157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Kroger - Bush's Best Black Beans, 15 oz">
            <a:extLst>
              <a:ext uri="{FF2B5EF4-FFF2-40B4-BE49-F238E27FC236}">
                <a16:creationId xmlns:a16="http://schemas.microsoft.com/office/drawing/2014/main" id="{77AC369E-4786-4FA2-A4EE-3DA5EF8AD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18041"/>
          <a:stretch/>
        </p:blipFill>
        <p:spPr bwMode="auto">
          <a:xfrm>
            <a:off x="6373430" y="3964153"/>
            <a:ext cx="907298" cy="14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Kroger - Bush's Best Black Beans, 15 oz">
            <a:extLst>
              <a:ext uri="{FF2B5EF4-FFF2-40B4-BE49-F238E27FC236}">
                <a16:creationId xmlns:a16="http://schemas.microsoft.com/office/drawing/2014/main" id="{194C8085-4DBA-4051-BA57-7DFECC945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6" t="63186" r="18041" b="-1"/>
          <a:stretch/>
        </p:blipFill>
        <p:spPr bwMode="auto">
          <a:xfrm>
            <a:off x="7280728" y="4847913"/>
            <a:ext cx="878526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B09E7E4-83DD-4854-8216-B4A3FF6C156E}"/>
              </a:ext>
            </a:extLst>
          </p:cNvPr>
          <p:cNvGrpSpPr/>
          <p:nvPr/>
        </p:nvGrpSpPr>
        <p:grpSpPr>
          <a:xfrm>
            <a:off x="9252770" y="4253738"/>
            <a:ext cx="2354910" cy="1131668"/>
            <a:chOff x="9291171" y="6361086"/>
            <a:chExt cx="3938299" cy="1892577"/>
          </a:xfrm>
        </p:grpSpPr>
        <p:pic>
          <p:nvPicPr>
            <p:cNvPr id="2058" name="Picture 10" descr="2 tablespoons peanut butter">
              <a:extLst>
                <a:ext uri="{FF2B5EF4-FFF2-40B4-BE49-F238E27FC236}">
                  <a16:creationId xmlns:a16="http://schemas.microsoft.com/office/drawing/2014/main" id="{A5FFE320-A0F1-4A5D-BBE9-580C3AAC5C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52" r="51922" b="24862"/>
            <a:stretch/>
          </p:blipFill>
          <p:spPr bwMode="auto">
            <a:xfrm>
              <a:off x="9291172" y="6361086"/>
              <a:ext cx="1969149" cy="1278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2 tablespoons peanut butter">
              <a:extLst>
                <a:ext uri="{FF2B5EF4-FFF2-40B4-BE49-F238E27FC236}">
                  <a16:creationId xmlns:a16="http://schemas.microsoft.com/office/drawing/2014/main" id="{78CBC058-807B-4A26-8400-50B0A3FB0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52" r="51922" b="24862"/>
            <a:stretch/>
          </p:blipFill>
          <p:spPr bwMode="auto">
            <a:xfrm>
              <a:off x="11260321" y="6361086"/>
              <a:ext cx="1969149" cy="1278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2 tablespoons peanut butter">
              <a:extLst>
                <a:ext uri="{FF2B5EF4-FFF2-40B4-BE49-F238E27FC236}">
                  <a16:creationId xmlns:a16="http://schemas.microsoft.com/office/drawing/2014/main" id="{C53ECFBA-0A2E-4EDE-9192-6FC7A2721E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52" r="51922" b="48659"/>
            <a:stretch/>
          </p:blipFill>
          <p:spPr bwMode="auto">
            <a:xfrm>
              <a:off x="9291171" y="7625238"/>
              <a:ext cx="1969149" cy="62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2 tablespoons peanut butter">
              <a:extLst>
                <a:ext uri="{FF2B5EF4-FFF2-40B4-BE49-F238E27FC236}">
                  <a16:creationId xmlns:a16="http://schemas.microsoft.com/office/drawing/2014/main" id="{EB83E632-BF83-4F6A-B968-D6D6325294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52" r="51922" b="48659"/>
            <a:stretch/>
          </p:blipFill>
          <p:spPr bwMode="auto">
            <a:xfrm>
              <a:off x="11260320" y="7625237"/>
              <a:ext cx="1969149" cy="62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8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Graphic spid="9" grpId="0">
        <p:bldAsOne/>
      </p:bldGraphic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C9E4-22E0-4396-A6E4-7F1DB79D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– Composition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E851-A22A-4507-90E5-D78D1753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599"/>
            <a:ext cx="11158728" cy="41703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“Complete Protein”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All 9 essential amino acids (EAA) in adequate concentrations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Cannot be synthesized by the body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Highly digestible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Easily absorbable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6E98B-D4DF-45FF-BB3C-9C8F60570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4" t="21359" r="9901" b="10002"/>
          <a:stretch/>
        </p:blipFill>
        <p:spPr>
          <a:xfrm>
            <a:off x="7294601" y="3530704"/>
            <a:ext cx="4793767" cy="2769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C883C-4CC5-4116-AFC6-1FE039114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377" y="482495"/>
            <a:ext cx="4541886" cy="17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DE8A-8A7E-4915-B3B4-AA443ADB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390" y="110583"/>
            <a:ext cx="7886700" cy="75735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Essential Amino Acids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4D63EE-81CE-4A73-A465-67CBFFA13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072949"/>
              </p:ext>
            </p:extLst>
          </p:nvPr>
        </p:nvGraphicFramePr>
        <p:xfrm>
          <a:off x="485275" y="867936"/>
          <a:ext cx="5261491" cy="555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583">
                  <a:extLst>
                    <a:ext uri="{9D8B030D-6E8A-4147-A177-3AD203B41FA5}">
                      <a16:colId xmlns:a16="http://schemas.microsoft.com/office/drawing/2014/main" val="2484003186"/>
                    </a:ext>
                  </a:extLst>
                </a:gridCol>
                <a:gridCol w="2164908">
                  <a:extLst>
                    <a:ext uri="{9D8B030D-6E8A-4147-A177-3AD203B41FA5}">
                      <a16:colId xmlns:a16="http://schemas.microsoft.com/office/drawing/2014/main" val="3056613325"/>
                    </a:ext>
                  </a:extLst>
                </a:gridCol>
              </a:tblGrid>
              <a:tr h="839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Amino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 mg / kg body 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78552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Histidine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09523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Isoleucine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191997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Leucine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21463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Lysine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74646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Methionine + Cysteine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79670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Phenylalanine + Tyrosine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168506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Threonine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810956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Tryptophan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562767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Valine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84015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47FB322-44BC-4025-8136-2133CF5E5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02670"/>
              </p:ext>
            </p:extLst>
          </p:nvPr>
        </p:nvGraphicFramePr>
        <p:xfrm>
          <a:off x="6120384" y="867936"/>
          <a:ext cx="5586341" cy="467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055">
                  <a:extLst>
                    <a:ext uri="{9D8B030D-6E8A-4147-A177-3AD203B41FA5}">
                      <a16:colId xmlns:a16="http://schemas.microsoft.com/office/drawing/2014/main" val="2484003186"/>
                    </a:ext>
                  </a:extLst>
                </a:gridCol>
                <a:gridCol w="2272286">
                  <a:extLst>
                    <a:ext uri="{9D8B030D-6E8A-4147-A177-3AD203B41FA5}">
                      <a16:colId xmlns:a16="http://schemas.microsoft.com/office/drawing/2014/main" val="3056613325"/>
                    </a:ext>
                  </a:extLst>
                </a:gridCol>
              </a:tblGrid>
              <a:tr h="839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Protein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Limiting Amino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78552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Lysine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09523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Lysine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191997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Legumes /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Tryptophan, Methionine (or Cysteine)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21463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Lysine &amp; Tryptophan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79670"/>
                  </a:ext>
                </a:extLst>
              </a:tr>
              <a:tr h="486261">
                <a:tc>
                  <a:txBody>
                    <a:bodyPr/>
                    <a:lstStyle/>
                    <a:p>
                      <a:r>
                        <a:rPr lang="en-US" sz="2400" dirty="0"/>
                        <a:t>Meat, milk, 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1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9885-017D-4F43-B694-4B686851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2E9E-0FF3-466F-90EB-E4FD4A39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Animal source proteins are all “complete proteins”</a:t>
            </a:r>
          </a:p>
          <a:p>
            <a:r>
              <a:rPr lang="en-US" sz="4000" dirty="0"/>
              <a:t>Plant-based proteins</a:t>
            </a:r>
          </a:p>
          <a:p>
            <a:pPr lvl="1"/>
            <a:r>
              <a:rPr lang="en-US" sz="3600" dirty="0"/>
              <a:t>Lower EAA content</a:t>
            </a:r>
          </a:p>
          <a:p>
            <a:pPr lvl="2"/>
            <a:r>
              <a:rPr lang="en-US" sz="3200" dirty="0"/>
              <a:t>Lower concentrations to meet all guidelines</a:t>
            </a:r>
          </a:p>
          <a:p>
            <a:pPr lvl="1"/>
            <a:r>
              <a:rPr lang="en-US" sz="3600" dirty="0"/>
              <a:t>Less digestible</a:t>
            </a:r>
          </a:p>
        </p:txBody>
      </p:sp>
    </p:spTree>
    <p:extLst>
      <p:ext uri="{BB962C8B-B14F-4D97-AF65-F5344CB8AC3E}">
        <p14:creationId xmlns:p14="http://schemas.microsoft.com/office/powerpoint/2010/main" val="9558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F443-1F7F-4B95-B580-07A4976E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Meat in the Diet – B-Vitamins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AF04-94AE-4A73-8AB7-870C5135C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599"/>
            <a:ext cx="10515600" cy="4574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Need:</a:t>
            </a:r>
          </a:p>
          <a:p>
            <a:pPr lvl="1"/>
            <a:r>
              <a:rPr lang="en-US" dirty="0"/>
              <a:t>red blood cell formation, neurological function, and DNA synthesis</a:t>
            </a:r>
          </a:p>
          <a:p>
            <a:pPr lvl="1"/>
            <a:endParaRPr lang="en-US" dirty="0"/>
          </a:p>
          <a:p>
            <a:r>
              <a:rPr lang="en-US" dirty="0"/>
              <a:t>B12 is unique to animal-based products</a:t>
            </a:r>
          </a:p>
          <a:p>
            <a:pPr lvl="1"/>
            <a:r>
              <a:rPr lang="en-US" dirty="0"/>
              <a:t>Contain the recommended amount for all ages</a:t>
            </a:r>
          </a:p>
          <a:p>
            <a:pPr lvl="1"/>
            <a:endParaRPr lang="en-US" dirty="0"/>
          </a:p>
          <a:p>
            <a:r>
              <a:rPr lang="en-US" dirty="0"/>
              <a:t>Plant-based foods do not contain B12</a:t>
            </a:r>
          </a:p>
          <a:p>
            <a:pPr lvl="1"/>
            <a:r>
              <a:rPr lang="en-US" dirty="0"/>
              <a:t>May be fortified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8A69-EB34-4858-A11F-B5585AF4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063" y="144379"/>
            <a:ext cx="10515600" cy="92797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Meat in the Diet – Minerals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DDEC-1EDE-4955-8DF3-74711115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06" y="1098256"/>
            <a:ext cx="10515600" cy="5759743"/>
          </a:xfrm>
        </p:spPr>
        <p:txBody>
          <a:bodyPr>
            <a:normAutofit/>
          </a:bodyPr>
          <a:lstStyle/>
          <a:p>
            <a:r>
              <a:rPr lang="en-US" sz="4000" dirty="0"/>
              <a:t>Iron</a:t>
            </a:r>
          </a:p>
          <a:p>
            <a:pPr lvl="1"/>
            <a:r>
              <a:rPr lang="en-US" dirty="0"/>
              <a:t>Need: Oxygen movement, Blood cell health, Brain function</a:t>
            </a:r>
          </a:p>
          <a:p>
            <a:pPr lvl="1"/>
            <a:r>
              <a:rPr lang="en-US" dirty="0"/>
              <a:t>Heme iron</a:t>
            </a:r>
          </a:p>
          <a:p>
            <a:pPr lvl="2"/>
            <a:r>
              <a:rPr lang="en-US" dirty="0"/>
              <a:t>More bioavailable</a:t>
            </a:r>
          </a:p>
          <a:p>
            <a:pPr lvl="3"/>
            <a:r>
              <a:rPr lang="en-US" dirty="0"/>
              <a:t>15-40 %</a:t>
            </a:r>
          </a:p>
          <a:p>
            <a:pPr lvl="2"/>
            <a:r>
              <a:rPr lang="en-US" dirty="0"/>
              <a:t>Not found in plant foods</a:t>
            </a:r>
          </a:p>
          <a:p>
            <a:pPr lvl="1"/>
            <a:r>
              <a:rPr lang="en-US" dirty="0"/>
              <a:t>Non-heme iron</a:t>
            </a:r>
          </a:p>
          <a:p>
            <a:pPr lvl="2"/>
            <a:r>
              <a:rPr lang="en-US" dirty="0"/>
              <a:t>Less bioavailable</a:t>
            </a:r>
          </a:p>
          <a:p>
            <a:pPr lvl="3"/>
            <a:r>
              <a:rPr lang="en-US" dirty="0"/>
              <a:t>1-15%</a:t>
            </a:r>
          </a:p>
          <a:p>
            <a:pPr lvl="2"/>
            <a:r>
              <a:rPr lang="en-US" dirty="0"/>
              <a:t>Only iron found in plant foods</a:t>
            </a:r>
          </a:p>
          <a:p>
            <a:pPr lvl="3"/>
            <a:r>
              <a:rPr lang="en-US" dirty="0"/>
              <a:t>Need to consume 1.8x in order to match 1 meat serving</a:t>
            </a:r>
          </a:p>
        </p:txBody>
      </p:sp>
    </p:spTree>
    <p:extLst>
      <p:ext uri="{BB962C8B-B14F-4D97-AF65-F5344CB8AC3E}">
        <p14:creationId xmlns:p14="http://schemas.microsoft.com/office/powerpoint/2010/main" val="29630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F52AD1-DDBB-4A15-92BE-582248563465}"/>
</file>

<file path=customXml/itemProps2.xml><?xml version="1.0" encoding="utf-8"?>
<ds:datastoreItem xmlns:ds="http://schemas.openxmlformats.org/officeDocument/2006/customXml" ds:itemID="{61C34E4E-7737-421B-811E-3B0A43644ED2}">
  <ds:schemaRefs>
    <ds:schemaRef ds:uri="http://purl.org/dc/elements/1.1/"/>
    <ds:schemaRef ds:uri="http://schemas.microsoft.com/office/2006/metadata/properties"/>
    <ds:schemaRef ds:uri="0910c897-6fb2-4940-9fea-7fcd576e97b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A3A1C9-4663-4942-914E-165A1995B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893</Words>
  <Application>Microsoft Office PowerPoint</Application>
  <PresentationFormat>Widescreen</PresentationFormat>
  <Paragraphs>211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Why eat meat?</vt:lpstr>
      <vt:lpstr>Protein – Concentration</vt:lpstr>
      <vt:lpstr>Protein – Composition </vt:lpstr>
      <vt:lpstr>Essential Amino Acids</vt:lpstr>
      <vt:lpstr>Protein</vt:lpstr>
      <vt:lpstr>Meat in the Diet – B-Vitamins</vt:lpstr>
      <vt:lpstr>Meat in the Diet – Minerals </vt:lpstr>
      <vt:lpstr>Meat in the Diet – Minerals </vt:lpstr>
      <vt:lpstr>PowerPoint Presentation</vt:lpstr>
      <vt:lpstr>Burger Alternatives</vt:lpstr>
      <vt:lpstr>Let’s Compare Burgers</vt:lpstr>
      <vt:lpstr>Non-Meat Diets</vt:lpstr>
      <vt:lpstr>Take Home Message </vt:lpstr>
      <vt:lpstr>Thank You!</vt:lpstr>
    </vt:vector>
  </TitlesOfParts>
  <Company>Purdue University - AgIT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Presentation, Widescreen Version</dc:title>
  <dc:creator>Nagle, Jeffrey E</dc:creator>
  <cp:lastModifiedBy>Zuelly, Stacy M</cp:lastModifiedBy>
  <cp:revision>51</cp:revision>
  <dcterms:created xsi:type="dcterms:W3CDTF">2014-04-30T14:37:04Z</dcterms:created>
  <dcterms:modified xsi:type="dcterms:W3CDTF">2020-07-06T03:21:47Z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