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xlsx" ContentType="application/vnd.openxmlformats-officedocument.spreadsheetml.sheet"/>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9"/>
  </p:notesMasterIdLst>
  <p:sldIdLst>
    <p:sldId id="311" r:id="rId5"/>
    <p:sldId id="264" r:id="rId6"/>
    <p:sldId id="262" r:id="rId7"/>
    <p:sldId id="261" r:id="rId8"/>
    <p:sldId id="271" r:id="rId9"/>
    <p:sldId id="305" r:id="rId10"/>
    <p:sldId id="313" r:id="rId11"/>
    <p:sldId id="312" r:id="rId12"/>
    <p:sldId id="314" r:id="rId13"/>
    <p:sldId id="265" r:id="rId14"/>
    <p:sldId id="268" r:id="rId15"/>
    <p:sldId id="315" r:id="rId16"/>
    <p:sldId id="316" r:id="rId17"/>
    <p:sldId id="308" r:id="rId18"/>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FD87E"/>
    <a:srgbClr val="80BC38"/>
    <a:srgbClr val="C55A11"/>
    <a:srgbClr val="FFFFFF"/>
    <a:srgbClr val="2F5597"/>
    <a:srgbClr val="5B801F"/>
    <a:srgbClr val="E0483C"/>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7387" autoAdjust="0"/>
    <p:restoredTop sz="85430" autoAdjust="0"/>
  </p:normalViewPr>
  <p:slideViewPr>
    <p:cSldViewPr snapToGrid="0">
      <p:cViewPr varScale="1">
        <p:scale>
          <a:sx n="91" d="100"/>
          <a:sy n="91" d="100"/>
        </p:scale>
        <p:origin x="120" y="156"/>
      </p:cViewPr>
      <p:guideLst>
        <p:guide orient="horz" pos="2160"/>
        <p:guide pos="3840"/>
      </p:guideLst>
    </p:cSldViewPr>
  </p:slideViewPr>
  <p:outlineViewPr>
    <p:cViewPr>
      <p:scale>
        <a:sx n="33" d="100"/>
        <a:sy n="33" d="100"/>
      </p:scale>
      <p:origin x="48" y="0"/>
    </p:cViewPr>
  </p:outlineViewPr>
  <p:notesTextViewPr>
    <p:cViewPr>
      <p:scale>
        <a:sx n="1" d="1"/>
        <a:sy n="1" d="1"/>
      </p:scale>
      <p:origin x="0" y="0"/>
    </p:cViewPr>
  </p:notesTextViewPr>
  <p:notesViewPr>
    <p:cSldViewPr snapToGrid="0">
      <p:cViewPr varScale="1">
        <p:scale>
          <a:sx n="76" d="100"/>
          <a:sy n="76" d="100"/>
        </p:scale>
        <p:origin x="-2923" y="-67"/>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endParaRPr lang="en-US"/>
        </a:p>
      </c:txPr>
    </c:title>
    <c:autoTitleDeleted val="0"/>
    <c:plotArea>
      <c:layout/>
      <c:pieChart>
        <c:varyColors val="1"/>
        <c:ser>
          <c:idx val="0"/>
          <c:order val="0"/>
          <c:tx>
            <c:strRef>
              <c:f>Sheet1!$B$1</c:f>
              <c:strCache>
                <c:ptCount val="1"/>
                <c:pt idx="0">
                  <c:v>FY2021 Assignments</c:v>
                </c:pt>
              </c:strCache>
            </c:strRef>
          </c:tx>
          <c:dPt>
            <c:idx val="0"/>
            <c:bubble3D val="0"/>
            <c:spPr>
              <a:solidFill>
                <a:schemeClr val="accent1"/>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4946-4FBB-B32A-4F9E180D5A49}"/>
              </c:ext>
            </c:extLst>
          </c:dPt>
          <c:dPt>
            <c:idx val="1"/>
            <c:bubble3D val="0"/>
            <c:spPr>
              <a:solidFill>
                <a:schemeClr val="accent2"/>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4946-4FBB-B32A-4F9E180D5A49}"/>
              </c:ext>
            </c:extLst>
          </c:dPt>
          <c:dPt>
            <c:idx val="2"/>
            <c:bubble3D val="0"/>
            <c:spPr>
              <a:solidFill>
                <a:schemeClr val="accent3"/>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5-4946-4FBB-B32A-4F9E180D5A49}"/>
              </c:ext>
            </c:extLst>
          </c:dPt>
          <c:dLbls>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330" b="1" i="0" u="none" strike="noStrike" kern="1200" baseline="0">
                    <a:solidFill>
                      <a:schemeClr val="lt1"/>
                    </a:solidFill>
                    <a:latin typeface="+mn-lt"/>
                    <a:ea typeface="+mn-ea"/>
                    <a:cs typeface="+mn-cs"/>
                  </a:defRPr>
                </a:pPr>
                <a:endParaRPr lang="en-US"/>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Sheet1!$A$2:$A$4</c:f>
              <c:strCache>
                <c:ptCount val="3"/>
                <c:pt idx="0">
                  <c:v>Extension and Advisory Services</c:v>
                </c:pt>
                <c:pt idx="1">
                  <c:v>On-Farm Production</c:v>
                </c:pt>
                <c:pt idx="2">
                  <c:v>Marketing</c:v>
                </c:pt>
              </c:strCache>
            </c:strRef>
          </c:cat>
          <c:val>
            <c:numRef>
              <c:f>Sheet1!$B$2:$B$4</c:f>
              <c:numCache>
                <c:formatCode>0%</c:formatCode>
                <c:ptCount val="3"/>
                <c:pt idx="0">
                  <c:v>0.44</c:v>
                </c:pt>
                <c:pt idx="1">
                  <c:v>0.38</c:v>
                </c:pt>
                <c:pt idx="2">
                  <c:v>0.19</c:v>
                </c:pt>
              </c:numCache>
            </c:numRef>
          </c:val>
          <c:extLst>
            <c:ext xmlns:c16="http://schemas.microsoft.com/office/drawing/2014/chart" uri="{C3380CC4-5D6E-409C-BE32-E72D297353CC}">
              <c16:uniqueId val="{00000000-3CC8-4E49-8FC3-F1D93A913F13}"/>
            </c:ext>
          </c:extLst>
        </c:ser>
        <c:dLbls>
          <c:dLblPos val="ctr"/>
          <c:showLegendKey val="0"/>
          <c:showVal val="0"/>
          <c:showCatName val="0"/>
          <c:showSerName val="0"/>
          <c:showPercent val="1"/>
          <c:showBubbleSize val="0"/>
          <c:showLeaderLines val="1"/>
        </c:dLbls>
        <c:firstSliceAng val="0"/>
      </c:pieChart>
      <c:spPr>
        <a:noFill/>
        <a:ln>
          <a:noFill/>
        </a:ln>
        <a:effectLst/>
      </c:spPr>
    </c:plotArea>
    <c:legend>
      <c:legendPos val="r"/>
      <c:legendEntry>
        <c:idx val="0"/>
        <c:txPr>
          <a:bodyPr rot="0" spcFirstLastPara="1" vertOverflow="ellipsis" vert="horz" wrap="square" anchor="ctr" anchorCtr="1"/>
          <a:lstStyle/>
          <a:p>
            <a:pPr>
              <a:defRPr sz="1600" b="0" i="0" u="none" strike="noStrike" kern="1200" baseline="0">
                <a:solidFill>
                  <a:schemeClr val="dk1">
                    <a:lumMod val="75000"/>
                    <a:lumOff val="25000"/>
                  </a:schemeClr>
                </a:solidFill>
                <a:latin typeface="+mn-lt"/>
                <a:ea typeface="+mn-ea"/>
                <a:cs typeface="+mn-cs"/>
              </a:defRPr>
            </a:pPr>
            <a:endParaRPr lang="en-US"/>
          </a:p>
        </c:txPr>
      </c:legendEntry>
      <c:legendEntry>
        <c:idx val="1"/>
        <c:txPr>
          <a:bodyPr rot="0" spcFirstLastPara="1" vertOverflow="ellipsis" vert="horz" wrap="square" anchor="ctr" anchorCtr="1"/>
          <a:lstStyle/>
          <a:p>
            <a:pPr>
              <a:defRPr sz="1600" b="0" i="0" u="none" strike="noStrike" kern="1200" baseline="0">
                <a:solidFill>
                  <a:schemeClr val="dk1">
                    <a:lumMod val="75000"/>
                    <a:lumOff val="25000"/>
                  </a:schemeClr>
                </a:solidFill>
                <a:latin typeface="+mn-lt"/>
                <a:ea typeface="+mn-ea"/>
                <a:cs typeface="+mn-cs"/>
              </a:defRPr>
            </a:pPr>
            <a:endParaRPr lang="en-US"/>
          </a:p>
        </c:txPr>
      </c:legendEntry>
      <c:legendEntry>
        <c:idx val="2"/>
        <c:txPr>
          <a:bodyPr rot="0" spcFirstLastPara="1" vertOverflow="ellipsis" vert="horz" wrap="square" anchor="ctr" anchorCtr="1"/>
          <a:lstStyle/>
          <a:p>
            <a:pPr>
              <a:defRPr sz="1600" b="0" i="0" u="none" strike="noStrike" kern="1200" baseline="0">
                <a:solidFill>
                  <a:schemeClr val="dk1">
                    <a:lumMod val="75000"/>
                    <a:lumOff val="25000"/>
                  </a:schemeClr>
                </a:solidFill>
                <a:latin typeface="+mn-lt"/>
                <a:ea typeface="+mn-ea"/>
                <a:cs typeface="+mn-cs"/>
              </a:defRPr>
            </a:pPr>
            <a:endParaRPr lang="en-US"/>
          </a:p>
        </c:txPr>
      </c:legendEntry>
      <c:overlay val="0"/>
      <c:spPr>
        <a:solidFill>
          <a:schemeClr val="lt1">
            <a:lumMod val="95000"/>
            <a:alpha val="39000"/>
          </a:schemeClr>
        </a:solidFill>
        <a:ln>
          <a:noFill/>
        </a:ln>
        <a:effectLst/>
      </c:spPr>
      <c:txPr>
        <a:bodyPr rot="0" spcFirstLastPara="1" vertOverflow="ellipsis" vert="horz" wrap="square" anchor="ctr" anchorCtr="1"/>
        <a:lstStyle/>
        <a:p>
          <a:pPr>
            <a:defRPr sz="1197" b="0" i="0" u="none" strike="noStrike" kern="1200" baseline="0">
              <a:solidFill>
                <a:schemeClr val="dk1">
                  <a:lumMod val="75000"/>
                  <a:lumOff val="2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8C81B8DC-5F47-4DF6-A172-845011CDCFF6}" type="datetimeFigureOut">
              <a:rPr lang="en-US" smtClean="0"/>
              <a:t>3/8/2022</a:t>
            </a:fld>
            <a:endParaRPr lang="en-US"/>
          </a:p>
        </p:txBody>
      </p:sp>
      <p:sp>
        <p:nvSpPr>
          <p:cNvPr id="4" name="Slide Image Placeholder 3"/>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E34CE04B-796E-48C5-AD96-5E92176A29F9}" type="slidenum">
              <a:rPr lang="en-US" smtClean="0"/>
              <a:t>‹#›</a:t>
            </a:fld>
            <a:endParaRPr lang="en-US"/>
          </a:p>
        </p:txBody>
      </p:sp>
    </p:spTree>
    <p:extLst>
      <p:ext uri="{BB962C8B-B14F-4D97-AF65-F5344CB8AC3E}">
        <p14:creationId xmlns:p14="http://schemas.microsoft.com/office/powerpoint/2010/main" val="23287679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34CE04B-796E-48C5-AD96-5E92176A29F9}" type="slidenum">
              <a:rPr lang="en-US" smtClean="0"/>
              <a:t>1</a:t>
            </a:fld>
            <a:endParaRPr lang="en-US"/>
          </a:p>
        </p:txBody>
      </p:sp>
    </p:spTree>
    <p:extLst>
      <p:ext uri="{BB962C8B-B14F-4D97-AF65-F5344CB8AC3E}">
        <p14:creationId xmlns:p14="http://schemas.microsoft.com/office/powerpoint/2010/main" val="4835310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34CE04B-796E-48C5-AD96-5E92176A29F9}" type="slidenum">
              <a:rPr lang="en-US" smtClean="0"/>
              <a:t>10</a:t>
            </a:fld>
            <a:endParaRPr lang="en-US"/>
          </a:p>
        </p:txBody>
      </p:sp>
    </p:spTree>
    <p:extLst>
      <p:ext uri="{BB962C8B-B14F-4D97-AF65-F5344CB8AC3E}">
        <p14:creationId xmlns:p14="http://schemas.microsoft.com/office/powerpoint/2010/main" val="41778292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Already completed 80% of the virtual assignments</a:t>
            </a:r>
          </a:p>
        </p:txBody>
      </p:sp>
      <p:sp>
        <p:nvSpPr>
          <p:cNvPr id="4" name="Slide Number Placeholder 3"/>
          <p:cNvSpPr>
            <a:spLocks noGrp="1"/>
          </p:cNvSpPr>
          <p:nvPr>
            <p:ph type="sldNum" sz="quarter" idx="10"/>
          </p:nvPr>
        </p:nvSpPr>
        <p:spPr/>
        <p:txBody>
          <a:bodyPr/>
          <a:lstStyle/>
          <a:p>
            <a:fld id="{E34CE04B-796E-48C5-AD96-5E92176A29F9}" type="slidenum">
              <a:rPr lang="en-US" smtClean="0"/>
              <a:t>11</a:t>
            </a:fld>
            <a:endParaRPr lang="en-US"/>
          </a:p>
        </p:txBody>
      </p:sp>
    </p:spTree>
    <p:extLst>
      <p:ext uri="{BB962C8B-B14F-4D97-AF65-F5344CB8AC3E}">
        <p14:creationId xmlns:p14="http://schemas.microsoft.com/office/powerpoint/2010/main" val="2193672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32943" indent="-232943">
              <a:buAutoNum type="arabicPeriod"/>
            </a:pPr>
            <a:endParaRPr lang="en-US" dirty="0"/>
          </a:p>
        </p:txBody>
      </p:sp>
      <p:sp>
        <p:nvSpPr>
          <p:cNvPr id="4" name="Slide Number Placeholder 3"/>
          <p:cNvSpPr>
            <a:spLocks noGrp="1"/>
          </p:cNvSpPr>
          <p:nvPr>
            <p:ph type="sldNum" sz="quarter" idx="10"/>
          </p:nvPr>
        </p:nvSpPr>
        <p:spPr/>
        <p:txBody>
          <a:bodyPr/>
          <a:lstStyle/>
          <a:p>
            <a:fld id="{E34CE04B-796E-48C5-AD96-5E92176A29F9}" type="slidenum">
              <a:rPr lang="en-US" smtClean="0"/>
              <a:t>12</a:t>
            </a:fld>
            <a:endParaRPr lang="en-US"/>
          </a:p>
        </p:txBody>
      </p:sp>
    </p:spTree>
    <p:extLst>
      <p:ext uri="{BB962C8B-B14F-4D97-AF65-F5344CB8AC3E}">
        <p14:creationId xmlns:p14="http://schemas.microsoft.com/office/powerpoint/2010/main" val="31868229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34CE04B-796E-48C5-AD96-5E92176A29F9}" type="slidenum">
              <a:rPr lang="en-US" smtClean="0"/>
              <a:t>13</a:t>
            </a:fld>
            <a:endParaRPr lang="en-US"/>
          </a:p>
        </p:txBody>
      </p:sp>
    </p:spTree>
    <p:extLst>
      <p:ext uri="{BB962C8B-B14F-4D97-AF65-F5344CB8AC3E}">
        <p14:creationId xmlns:p14="http://schemas.microsoft.com/office/powerpoint/2010/main" val="2193672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34CE04B-796E-48C5-AD96-5E92176A29F9}" type="slidenum">
              <a:rPr lang="en-US" smtClean="0"/>
              <a:t>14</a:t>
            </a:fld>
            <a:endParaRPr lang="en-US"/>
          </a:p>
        </p:txBody>
      </p:sp>
    </p:spTree>
    <p:extLst>
      <p:ext uri="{BB962C8B-B14F-4D97-AF65-F5344CB8AC3E}">
        <p14:creationId xmlns:p14="http://schemas.microsoft.com/office/powerpoint/2010/main" val="24163795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program started in the 1985 farm bill under the Agricultural Development</a:t>
            </a:r>
            <a:r>
              <a:rPr lang="en-US" baseline="0" dirty="0"/>
              <a:t> and Trace Act proposed by Representative Bee-Writer of Nebraska.</a:t>
            </a:r>
          </a:p>
          <a:p>
            <a:endParaRPr lang="en-US" baseline="0" dirty="0"/>
          </a:p>
          <a:p>
            <a:r>
              <a:rPr lang="en-US" baseline="0" dirty="0"/>
              <a:t>There are 8 program implementers of the f2f program and we are a sub award recipient under Partners of the Americas.</a:t>
            </a:r>
            <a:endParaRPr lang="en-US" dirty="0"/>
          </a:p>
        </p:txBody>
      </p:sp>
      <p:sp>
        <p:nvSpPr>
          <p:cNvPr id="4" name="Slide Number Placeholder 3"/>
          <p:cNvSpPr>
            <a:spLocks noGrp="1"/>
          </p:cNvSpPr>
          <p:nvPr>
            <p:ph type="sldNum" sz="quarter" idx="10"/>
          </p:nvPr>
        </p:nvSpPr>
        <p:spPr/>
        <p:txBody>
          <a:bodyPr/>
          <a:lstStyle/>
          <a:p>
            <a:fld id="{E34CE04B-796E-48C5-AD96-5E92176A29F9}" type="slidenum">
              <a:rPr lang="en-US" smtClean="0"/>
              <a:t>2</a:t>
            </a:fld>
            <a:endParaRPr lang="en-US"/>
          </a:p>
        </p:txBody>
      </p:sp>
    </p:spTree>
    <p:extLst>
      <p:ext uri="{BB962C8B-B14F-4D97-AF65-F5344CB8AC3E}">
        <p14:creationId xmlns:p14="http://schemas.microsoft.com/office/powerpoint/2010/main" val="41082997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ffectLst/>
              </a:rPr>
              <a:t>The main goals of the program are to generate sustainable, broad-based economic growth in the agricultural sector through voluntary technical assistance and to facilitate an exchange of understanding of international issues and cultures between the US public and foreign countries. </a:t>
            </a:r>
          </a:p>
          <a:p>
            <a:endParaRPr lang="en-US" dirty="0"/>
          </a:p>
          <a:p>
            <a:endParaRPr lang="en-US" dirty="0"/>
          </a:p>
        </p:txBody>
      </p:sp>
      <p:sp>
        <p:nvSpPr>
          <p:cNvPr id="4" name="Slide Number Placeholder 3"/>
          <p:cNvSpPr>
            <a:spLocks noGrp="1"/>
          </p:cNvSpPr>
          <p:nvPr>
            <p:ph type="sldNum" sz="quarter" idx="10"/>
          </p:nvPr>
        </p:nvSpPr>
        <p:spPr/>
        <p:txBody>
          <a:bodyPr/>
          <a:lstStyle/>
          <a:p>
            <a:fld id="{E34CE04B-796E-48C5-AD96-5E92176A29F9}" type="slidenum">
              <a:rPr lang="en-US" smtClean="0"/>
              <a:t>3</a:t>
            </a:fld>
            <a:endParaRPr lang="en-US"/>
          </a:p>
        </p:txBody>
      </p:sp>
    </p:spTree>
    <p:extLst>
      <p:ext uri="{BB962C8B-B14F-4D97-AF65-F5344CB8AC3E}">
        <p14:creationId xmlns:p14="http://schemas.microsoft.com/office/powerpoint/2010/main" val="31912925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ffectLst/>
              </a:rPr>
              <a:t>The Farmer-to-Farmer Program provides voluntary technical assistance to farmers, farm groups, agribusinesses and other agriculture sector institutions in developing and transitional countries to promote sustainable improvements in food security.</a:t>
            </a:r>
          </a:p>
          <a:p>
            <a:endParaRPr lang="en-US" dirty="0">
              <a:effectLst/>
            </a:endParaRPr>
          </a:p>
          <a:p>
            <a:r>
              <a:rPr lang="en-US" dirty="0">
                <a:effectLst/>
              </a:rPr>
              <a:t>Over the course of a 2 to 4 week assignment, the volunteer works with a local group to develop it’s capacity and skills.</a:t>
            </a:r>
            <a:endParaRPr lang="en-US" dirty="0"/>
          </a:p>
        </p:txBody>
      </p:sp>
      <p:sp>
        <p:nvSpPr>
          <p:cNvPr id="4" name="Slide Number Placeholder 3"/>
          <p:cNvSpPr>
            <a:spLocks noGrp="1"/>
          </p:cNvSpPr>
          <p:nvPr>
            <p:ph type="sldNum" sz="quarter" idx="10"/>
          </p:nvPr>
        </p:nvSpPr>
        <p:spPr/>
        <p:txBody>
          <a:bodyPr/>
          <a:lstStyle/>
          <a:p>
            <a:fld id="{E34CE04B-796E-48C5-AD96-5E92176A29F9}" type="slidenum">
              <a:rPr lang="en-US" smtClean="0"/>
              <a:t>4</a:t>
            </a:fld>
            <a:endParaRPr lang="en-US"/>
          </a:p>
        </p:txBody>
      </p:sp>
    </p:spTree>
    <p:extLst>
      <p:ext uri="{BB962C8B-B14F-4D97-AF65-F5344CB8AC3E}">
        <p14:creationId xmlns:p14="http://schemas.microsoft.com/office/powerpoint/2010/main" val="28169500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34CE04B-796E-48C5-AD96-5E92176A29F9}" type="slidenum">
              <a:rPr lang="en-US" smtClean="0"/>
              <a:t>5</a:t>
            </a:fld>
            <a:endParaRPr lang="en-US"/>
          </a:p>
        </p:txBody>
      </p:sp>
    </p:spTree>
    <p:extLst>
      <p:ext uri="{BB962C8B-B14F-4D97-AF65-F5344CB8AC3E}">
        <p14:creationId xmlns:p14="http://schemas.microsoft.com/office/powerpoint/2010/main" val="16088119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Why Trinidad and Tobago? Where is it located? Quick info about project</a:t>
            </a:r>
          </a:p>
        </p:txBody>
      </p:sp>
      <p:sp>
        <p:nvSpPr>
          <p:cNvPr id="4" name="Slide Number Placeholder 3"/>
          <p:cNvSpPr>
            <a:spLocks noGrp="1"/>
          </p:cNvSpPr>
          <p:nvPr>
            <p:ph type="sldNum" sz="quarter" idx="10"/>
          </p:nvPr>
        </p:nvSpPr>
        <p:spPr/>
        <p:txBody>
          <a:bodyPr/>
          <a:lstStyle/>
          <a:p>
            <a:fld id="{E34CE04B-796E-48C5-AD96-5E92176A29F9}" type="slidenum">
              <a:rPr lang="en-US" smtClean="0"/>
              <a:t>6</a:t>
            </a:fld>
            <a:endParaRPr lang="en-US"/>
          </a:p>
        </p:txBody>
      </p:sp>
    </p:spTree>
    <p:extLst>
      <p:ext uri="{BB962C8B-B14F-4D97-AF65-F5344CB8AC3E}">
        <p14:creationId xmlns:p14="http://schemas.microsoft.com/office/powerpoint/2010/main" val="34292952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32943" indent="-232943">
              <a:buAutoNum type="arabicPeriod"/>
            </a:pPr>
            <a:endParaRPr lang="en-US" dirty="0"/>
          </a:p>
        </p:txBody>
      </p:sp>
      <p:sp>
        <p:nvSpPr>
          <p:cNvPr id="4" name="Slide Number Placeholder 3"/>
          <p:cNvSpPr>
            <a:spLocks noGrp="1"/>
          </p:cNvSpPr>
          <p:nvPr>
            <p:ph type="sldNum" sz="quarter" idx="10"/>
          </p:nvPr>
        </p:nvSpPr>
        <p:spPr/>
        <p:txBody>
          <a:bodyPr/>
          <a:lstStyle/>
          <a:p>
            <a:fld id="{E34CE04B-796E-48C5-AD96-5E92176A29F9}" type="slidenum">
              <a:rPr lang="en-US" smtClean="0"/>
              <a:t>7</a:t>
            </a:fld>
            <a:endParaRPr lang="en-US"/>
          </a:p>
        </p:txBody>
      </p:sp>
    </p:spTree>
    <p:extLst>
      <p:ext uri="{BB962C8B-B14F-4D97-AF65-F5344CB8AC3E}">
        <p14:creationId xmlns:p14="http://schemas.microsoft.com/office/powerpoint/2010/main" val="31868229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E34CE04B-796E-48C5-AD96-5E92176A29F9}" type="slidenum">
              <a:rPr lang="en-US" smtClean="0"/>
              <a:t>8</a:t>
            </a:fld>
            <a:endParaRPr lang="en-US"/>
          </a:p>
        </p:txBody>
      </p:sp>
    </p:spTree>
    <p:extLst>
      <p:ext uri="{BB962C8B-B14F-4D97-AF65-F5344CB8AC3E}">
        <p14:creationId xmlns:p14="http://schemas.microsoft.com/office/powerpoint/2010/main" val="31912925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E34CE04B-796E-48C5-AD96-5E92176A29F9}" type="slidenum">
              <a:rPr lang="en-US" smtClean="0"/>
              <a:t>9</a:t>
            </a:fld>
            <a:endParaRPr lang="en-US"/>
          </a:p>
        </p:txBody>
      </p:sp>
    </p:spTree>
    <p:extLst>
      <p:ext uri="{BB962C8B-B14F-4D97-AF65-F5344CB8AC3E}">
        <p14:creationId xmlns:p14="http://schemas.microsoft.com/office/powerpoint/2010/main" val="28397076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53E8D2-6478-485E-83A0-114C234E965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603162E-2061-401E-AAEE-210628EF77E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C6E4747-27F3-4BAC-B592-BDC1FC7D279D}"/>
              </a:ext>
            </a:extLst>
          </p:cNvPr>
          <p:cNvSpPr>
            <a:spLocks noGrp="1"/>
          </p:cNvSpPr>
          <p:nvPr>
            <p:ph type="dt" sz="half" idx="10"/>
          </p:nvPr>
        </p:nvSpPr>
        <p:spPr/>
        <p:txBody>
          <a:bodyPr/>
          <a:lstStyle/>
          <a:p>
            <a:fld id="{A91CCAFB-9015-4AE6-9D58-CF6BC63E6070}" type="datetimeFigureOut">
              <a:rPr lang="en-US" smtClean="0"/>
              <a:t>3/8/2022</a:t>
            </a:fld>
            <a:endParaRPr lang="en-US"/>
          </a:p>
        </p:txBody>
      </p:sp>
      <p:sp>
        <p:nvSpPr>
          <p:cNvPr id="5" name="Footer Placeholder 4">
            <a:extLst>
              <a:ext uri="{FF2B5EF4-FFF2-40B4-BE49-F238E27FC236}">
                <a16:creationId xmlns:a16="http://schemas.microsoft.com/office/drawing/2014/main" id="{870CE480-3B8A-4C36-918F-8ADEAA7410E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0E12DBC-3C40-43D2-A503-75B6B914E5F1}"/>
              </a:ext>
            </a:extLst>
          </p:cNvPr>
          <p:cNvSpPr>
            <a:spLocks noGrp="1"/>
          </p:cNvSpPr>
          <p:nvPr>
            <p:ph type="sldNum" sz="quarter" idx="12"/>
          </p:nvPr>
        </p:nvSpPr>
        <p:spPr/>
        <p:txBody>
          <a:bodyPr/>
          <a:lstStyle/>
          <a:p>
            <a:fld id="{93F95FFA-9197-4F4A-8EE4-5325D218C1CD}" type="slidenum">
              <a:rPr lang="en-US" smtClean="0"/>
              <a:t>‹#›</a:t>
            </a:fld>
            <a:endParaRPr lang="en-US"/>
          </a:p>
        </p:txBody>
      </p:sp>
    </p:spTree>
    <p:extLst>
      <p:ext uri="{BB962C8B-B14F-4D97-AF65-F5344CB8AC3E}">
        <p14:creationId xmlns:p14="http://schemas.microsoft.com/office/powerpoint/2010/main" val="29199476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BDF130-12C7-4796-B606-14E7376DF81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A27181E-5EEB-4CA6-80B0-70F7C609458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7E11B2B-C3C5-4400-AACC-DB72A6DF21BC}"/>
              </a:ext>
            </a:extLst>
          </p:cNvPr>
          <p:cNvSpPr>
            <a:spLocks noGrp="1"/>
          </p:cNvSpPr>
          <p:nvPr>
            <p:ph type="dt" sz="half" idx="10"/>
          </p:nvPr>
        </p:nvSpPr>
        <p:spPr/>
        <p:txBody>
          <a:bodyPr/>
          <a:lstStyle/>
          <a:p>
            <a:fld id="{A91CCAFB-9015-4AE6-9D58-CF6BC63E6070}" type="datetimeFigureOut">
              <a:rPr lang="en-US" smtClean="0"/>
              <a:t>3/8/2022</a:t>
            </a:fld>
            <a:endParaRPr lang="en-US"/>
          </a:p>
        </p:txBody>
      </p:sp>
      <p:sp>
        <p:nvSpPr>
          <p:cNvPr id="5" name="Footer Placeholder 4">
            <a:extLst>
              <a:ext uri="{FF2B5EF4-FFF2-40B4-BE49-F238E27FC236}">
                <a16:creationId xmlns:a16="http://schemas.microsoft.com/office/drawing/2014/main" id="{CB927677-65E2-450A-A4AA-AF88C7FF4D8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D903EA5-92EB-444D-8850-14F5363AD58D}"/>
              </a:ext>
            </a:extLst>
          </p:cNvPr>
          <p:cNvSpPr>
            <a:spLocks noGrp="1"/>
          </p:cNvSpPr>
          <p:nvPr>
            <p:ph type="sldNum" sz="quarter" idx="12"/>
          </p:nvPr>
        </p:nvSpPr>
        <p:spPr/>
        <p:txBody>
          <a:bodyPr/>
          <a:lstStyle/>
          <a:p>
            <a:fld id="{93F95FFA-9197-4F4A-8EE4-5325D218C1CD}" type="slidenum">
              <a:rPr lang="en-US" smtClean="0"/>
              <a:t>‹#›</a:t>
            </a:fld>
            <a:endParaRPr lang="en-US"/>
          </a:p>
        </p:txBody>
      </p:sp>
    </p:spTree>
    <p:extLst>
      <p:ext uri="{BB962C8B-B14F-4D97-AF65-F5344CB8AC3E}">
        <p14:creationId xmlns:p14="http://schemas.microsoft.com/office/powerpoint/2010/main" val="11107591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3FEC7F5-9FAE-419B-892B-178E2571D0B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3C73442-70C6-4391-A463-28428E966D2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7D33985-0249-4520-82FA-9C00E50779F2}"/>
              </a:ext>
            </a:extLst>
          </p:cNvPr>
          <p:cNvSpPr>
            <a:spLocks noGrp="1"/>
          </p:cNvSpPr>
          <p:nvPr>
            <p:ph type="dt" sz="half" idx="10"/>
          </p:nvPr>
        </p:nvSpPr>
        <p:spPr/>
        <p:txBody>
          <a:bodyPr/>
          <a:lstStyle/>
          <a:p>
            <a:fld id="{A91CCAFB-9015-4AE6-9D58-CF6BC63E6070}" type="datetimeFigureOut">
              <a:rPr lang="en-US" smtClean="0"/>
              <a:t>3/8/2022</a:t>
            </a:fld>
            <a:endParaRPr lang="en-US"/>
          </a:p>
        </p:txBody>
      </p:sp>
      <p:sp>
        <p:nvSpPr>
          <p:cNvPr id="5" name="Footer Placeholder 4">
            <a:extLst>
              <a:ext uri="{FF2B5EF4-FFF2-40B4-BE49-F238E27FC236}">
                <a16:creationId xmlns:a16="http://schemas.microsoft.com/office/drawing/2014/main" id="{3DC859AD-A579-4D5C-8442-DFB68D5EE26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4F2884A-EA0B-4E32-9E11-5323B97113F3}"/>
              </a:ext>
            </a:extLst>
          </p:cNvPr>
          <p:cNvSpPr>
            <a:spLocks noGrp="1"/>
          </p:cNvSpPr>
          <p:nvPr>
            <p:ph type="sldNum" sz="quarter" idx="12"/>
          </p:nvPr>
        </p:nvSpPr>
        <p:spPr/>
        <p:txBody>
          <a:bodyPr/>
          <a:lstStyle/>
          <a:p>
            <a:fld id="{93F95FFA-9197-4F4A-8EE4-5325D218C1CD}" type="slidenum">
              <a:rPr lang="en-US" smtClean="0"/>
              <a:t>‹#›</a:t>
            </a:fld>
            <a:endParaRPr lang="en-US"/>
          </a:p>
        </p:txBody>
      </p:sp>
    </p:spTree>
    <p:extLst>
      <p:ext uri="{BB962C8B-B14F-4D97-AF65-F5344CB8AC3E}">
        <p14:creationId xmlns:p14="http://schemas.microsoft.com/office/powerpoint/2010/main" val="14674972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7F2C55-F135-4E6E-A46F-6F31BF46CAF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DC5B190-0C9D-4FEB-BB7C-9075F510048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EBF6DA7-CA84-4984-BB19-17C07AC0218C}"/>
              </a:ext>
            </a:extLst>
          </p:cNvPr>
          <p:cNvSpPr>
            <a:spLocks noGrp="1"/>
          </p:cNvSpPr>
          <p:nvPr>
            <p:ph type="dt" sz="half" idx="10"/>
          </p:nvPr>
        </p:nvSpPr>
        <p:spPr/>
        <p:txBody>
          <a:bodyPr/>
          <a:lstStyle/>
          <a:p>
            <a:fld id="{A91CCAFB-9015-4AE6-9D58-CF6BC63E6070}" type="datetimeFigureOut">
              <a:rPr lang="en-US" smtClean="0"/>
              <a:t>3/8/2022</a:t>
            </a:fld>
            <a:endParaRPr lang="en-US"/>
          </a:p>
        </p:txBody>
      </p:sp>
      <p:sp>
        <p:nvSpPr>
          <p:cNvPr id="5" name="Footer Placeholder 4">
            <a:extLst>
              <a:ext uri="{FF2B5EF4-FFF2-40B4-BE49-F238E27FC236}">
                <a16:creationId xmlns:a16="http://schemas.microsoft.com/office/drawing/2014/main" id="{BCD6F18B-C858-450C-9FF8-7654A1C66A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AF7A021-2947-4C2E-B24C-9DCF4CBAFE58}"/>
              </a:ext>
            </a:extLst>
          </p:cNvPr>
          <p:cNvSpPr>
            <a:spLocks noGrp="1"/>
          </p:cNvSpPr>
          <p:nvPr>
            <p:ph type="sldNum" sz="quarter" idx="12"/>
          </p:nvPr>
        </p:nvSpPr>
        <p:spPr/>
        <p:txBody>
          <a:bodyPr/>
          <a:lstStyle/>
          <a:p>
            <a:fld id="{93F95FFA-9197-4F4A-8EE4-5325D218C1CD}" type="slidenum">
              <a:rPr lang="en-US" smtClean="0"/>
              <a:t>‹#›</a:t>
            </a:fld>
            <a:endParaRPr lang="en-US"/>
          </a:p>
        </p:txBody>
      </p:sp>
    </p:spTree>
    <p:extLst>
      <p:ext uri="{BB962C8B-B14F-4D97-AF65-F5344CB8AC3E}">
        <p14:creationId xmlns:p14="http://schemas.microsoft.com/office/powerpoint/2010/main" val="27293188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5221C9-ACC4-4DC9-8765-AE85392BB98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EB4FA69-9E9C-4F7E-8A4B-BFC54DDB939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5E72F09-B0AF-43F5-B050-D1321FFE390E}"/>
              </a:ext>
            </a:extLst>
          </p:cNvPr>
          <p:cNvSpPr>
            <a:spLocks noGrp="1"/>
          </p:cNvSpPr>
          <p:nvPr>
            <p:ph type="dt" sz="half" idx="10"/>
          </p:nvPr>
        </p:nvSpPr>
        <p:spPr/>
        <p:txBody>
          <a:bodyPr/>
          <a:lstStyle/>
          <a:p>
            <a:fld id="{A91CCAFB-9015-4AE6-9D58-CF6BC63E6070}" type="datetimeFigureOut">
              <a:rPr lang="en-US" smtClean="0"/>
              <a:t>3/8/2022</a:t>
            </a:fld>
            <a:endParaRPr lang="en-US"/>
          </a:p>
        </p:txBody>
      </p:sp>
      <p:sp>
        <p:nvSpPr>
          <p:cNvPr id="5" name="Footer Placeholder 4">
            <a:extLst>
              <a:ext uri="{FF2B5EF4-FFF2-40B4-BE49-F238E27FC236}">
                <a16:creationId xmlns:a16="http://schemas.microsoft.com/office/drawing/2014/main" id="{4496E9B5-6FA2-4550-B33C-42AB0004A5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B7844C2-A1EE-49E2-B328-EDAD461ED8CC}"/>
              </a:ext>
            </a:extLst>
          </p:cNvPr>
          <p:cNvSpPr>
            <a:spLocks noGrp="1"/>
          </p:cNvSpPr>
          <p:nvPr>
            <p:ph type="sldNum" sz="quarter" idx="12"/>
          </p:nvPr>
        </p:nvSpPr>
        <p:spPr/>
        <p:txBody>
          <a:bodyPr/>
          <a:lstStyle/>
          <a:p>
            <a:fld id="{93F95FFA-9197-4F4A-8EE4-5325D218C1CD}" type="slidenum">
              <a:rPr lang="en-US" smtClean="0"/>
              <a:t>‹#›</a:t>
            </a:fld>
            <a:endParaRPr lang="en-US"/>
          </a:p>
        </p:txBody>
      </p:sp>
    </p:spTree>
    <p:extLst>
      <p:ext uri="{BB962C8B-B14F-4D97-AF65-F5344CB8AC3E}">
        <p14:creationId xmlns:p14="http://schemas.microsoft.com/office/powerpoint/2010/main" val="19823296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351302-63D5-489A-9AB5-EFA141C34DA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14CBA0A-07BA-4F37-80AE-BBF1A6015EF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5E28FA3-DA8A-46ED-B343-BD9CF224353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EF6F724-6B5C-4E83-92B3-FAA8ACBF1046}"/>
              </a:ext>
            </a:extLst>
          </p:cNvPr>
          <p:cNvSpPr>
            <a:spLocks noGrp="1"/>
          </p:cNvSpPr>
          <p:nvPr>
            <p:ph type="dt" sz="half" idx="10"/>
          </p:nvPr>
        </p:nvSpPr>
        <p:spPr/>
        <p:txBody>
          <a:bodyPr/>
          <a:lstStyle/>
          <a:p>
            <a:fld id="{A91CCAFB-9015-4AE6-9D58-CF6BC63E6070}" type="datetimeFigureOut">
              <a:rPr lang="en-US" smtClean="0"/>
              <a:t>3/8/2022</a:t>
            </a:fld>
            <a:endParaRPr lang="en-US"/>
          </a:p>
        </p:txBody>
      </p:sp>
      <p:sp>
        <p:nvSpPr>
          <p:cNvPr id="6" name="Footer Placeholder 5">
            <a:extLst>
              <a:ext uri="{FF2B5EF4-FFF2-40B4-BE49-F238E27FC236}">
                <a16:creationId xmlns:a16="http://schemas.microsoft.com/office/drawing/2014/main" id="{A6883247-CEB4-4808-BBD5-C460DB64C34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2F20A5A-E9DC-4160-99E4-00A716C5EE6A}"/>
              </a:ext>
            </a:extLst>
          </p:cNvPr>
          <p:cNvSpPr>
            <a:spLocks noGrp="1"/>
          </p:cNvSpPr>
          <p:nvPr>
            <p:ph type="sldNum" sz="quarter" idx="12"/>
          </p:nvPr>
        </p:nvSpPr>
        <p:spPr/>
        <p:txBody>
          <a:bodyPr/>
          <a:lstStyle/>
          <a:p>
            <a:fld id="{93F95FFA-9197-4F4A-8EE4-5325D218C1CD}" type="slidenum">
              <a:rPr lang="en-US" smtClean="0"/>
              <a:t>‹#›</a:t>
            </a:fld>
            <a:endParaRPr lang="en-US"/>
          </a:p>
        </p:txBody>
      </p:sp>
    </p:spTree>
    <p:extLst>
      <p:ext uri="{BB962C8B-B14F-4D97-AF65-F5344CB8AC3E}">
        <p14:creationId xmlns:p14="http://schemas.microsoft.com/office/powerpoint/2010/main" val="37953360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BB48E0-BCA0-404F-A982-160CD6A37D2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C1D267E-2535-4EE1-8CFB-2E27ED5A7F4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6B87C36-C5EC-4EB1-88B2-DD402623655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9D97483-1E6C-4001-A23A-AAD5902ACE1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24393F7-6B6C-4B73-B590-A707774ACDA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F8A6EAD-E40B-4732-8C6B-D0341D7001FD}"/>
              </a:ext>
            </a:extLst>
          </p:cNvPr>
          <p:cNvSpPr>
            <a:spLocks noGrp="1"/>
          </p:cNvSpPr>
          <p:nvPr>
            <p:ph type="dt" sz="half" idx="10"/>
          </p:nvPr>
        </p:nvSpPr>
        <p:spPr/>
        <p:txBody>
          <a:bodyPr/>
          <a:lstStyle/>
          <a:p>
            <a:fld id="{A91CCAFB-9015-4AE6-9D58-CF6BC63E6070}" type="datetimeFigureOut">
              <a:rPr lang="en-US" smtClean="0"/>
              <a:t>3/8/2022</a:t>
            </a:fld>
            <a:endParaRPr lang="en-US"/>
          </a:p>
        </p:txBody>
      </p:sp>
      <p:sp>
        <p:nvSpPr>
          <p:cNvPr id="8" name="Footer Placeholder 7">
            <a:extLst>
              <a:ext uri="{FF2B5EF4-FFF2-40B4-BE49-F238E27FC236}">
                <a16:creationId xmlns:a16="http://schemas.microsoft.com/office/drawing/2014/main" id="{AF7D705D-99A9-44E4-BD77-9A586239A84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BE9BEE4-0D46-4EEC-B69A-3B8D0C504D2B}"/>
              </a:ext>
            </a:extLst>
          </p:cNvPr>
          <p:cNvSpPr>
            <a:spLocks noGrp="1"/>
          </p:cNvSpPr>
          <p:nvPr>
            <p:ph type="sldNum" sz="quarter" idx="12"/>
          </p:nvPr>
        </p:nvSpPr>
        <p:spPr/>
        <p:txBody>
          <a:bodyPr/>
          <a:lstStyle/>
          <a:p>
            <a:fld id="{93F95FFA-9197-4F4A-8EE4-5325D218C1CD}" type="slidenum">
              <a:rPr lang="en-US" smtClean="0"/>
              <a:t>‹#›</a:t>
            </a:fld>
            <a:endParaRPr lang="en-US"/>
          </a:p>
        </p:txBody>
      </p:sp>
    </p:spTree>
    <p:extLst>
      <p:ext uri="{BB962C8B-B14F-4D97-AF65-F5344CB8AC3E}">
        <p14:creationId xmlns:p14="http://schemas.microsoft.com/office/powerpoint/2010/main" val="31632351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21D55C-DDF9-44A8-AF1E-3BFC7DE6E82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BAB3392-03FE-4C54-812A-A85A68120637}"/>
              </a:ext>
            </a:extLst>
          </p:cNvPr>
          <p:cNvSpPr>
            <a:spLocks noGrp="1"/>
          </p:cNvSpPr>
          <p:nvPr>
            <p:ph type="dt" sz="half" idx="10"/>
          </p:nvPr>
        </p:nvSpPr>
        <p:spPr/>
        <p:txBody>
          <a:bodyPr/>
          <a:lstStyle/>
          <a:p>
            <a:fld id="{A91CCAFB-9015-4AE6-9D58-CF6BC63E6070}" type="datetimeFigureOut">
              <a:rPr lang="en-US" smtClean="0"/>
              <a:t>3/8/2022</a:t>
            </a:fld>
            <a:endParaRPr lang="en-US"/>
          </a:p>
        </p:txBody>
      </p:sp>
      <p:sp>
        <p:nvSpPr>
          <p:cNvPr id="4" name="Footer Placeholder 3">
            <a:extLst>
              <a:ext uri="{FF2B5EF4-FFF2-40B4-BE49-F238E27FC236}">
                <a16:creationId xmlns:a16="http://schemas.microsoft.com/office/drawing/2014/main" id="{124F4507-D224-4773-AED6-900D855C80D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63C8121-FC92-4E05-BD30-DEA59805412B}"/>
              </a:ext>
            </a:extLst>
          </p:cNvPr>
          <p:cNvSpPr>
            <a:spLocks noGrp="1"/>
          </p:cNvSpPr>
          <p:nvPr>
            <p:ph type="sldNum" sz="quarter" idx="12"/>
          </p:nvPr>
        </p:nvSpPr>
        <p:spPr/>
        <p:txBody>
          <a:bodyPr/>
          <a:lstStyle/>
          <a:p>
            <a:fld id="{93F95FFA-9197-4F4A-8EE4-5325D218C1CD}" type="slidenum">
              <a:rPr lang="en-US" smtClean="0"/>
              <a:t>‹#›</a:t>
            </a:fld>
            <a:endParaRPr lang="en-US"/>
          </a:p>
        </p:txBody>
      </p:sp>
    </p:spTree>
    <p:extLst>
      <p:ext uri="{BB962C8B-B14F-4D97-AF65-F5344CB8AC3E}">
        <p14:creationId xmlns:p14="http://schemas.microsoft.com/office/powerpoint/2010/main" val="5738093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8F3117A-A9ED-4747-849C-06ECDBBA73AD}"/>
              </a:ext>
            </a:extLst>
          </p:cNvPr>
          <p:cNvSpPr>
            <a:spLocks noGrp="1"/>
          </p:cNvSpPr>
          <p:nvPr>
            <p:ph type="dt" sz="half" idx="10"/>
          </p:nvPr>
        </p:nvSpPr>
        <p:spPr/>
        <p:txBody>
          <a:bodyPr/>
          <a:lstStyle/>
          <a:p>
            <a:fld id="{A91CCAFB-9015-4AE6-9D58-CF6BC63E6070}" type="datetimeFigureOut">
              <a:rPr lang="en-US" smtClean="0"/>
              <a:t>3/8/2022</a:t>
            </a:fld>
            <a:endParaRPr lang="en-US"/>
          </a:p>
        </p:txBody>
      </p:sp>
      <p:sp>
        <p:nvSpPr>
          <p:cNvPr id="3" name="Footer Placeholder 2">
            <a:extLst>
              <a:ext uri="{FF2B5EF4-FFF2-40B4-BE49-F238E27FC236}">
                <a16:creationId xmlns:a16="http://schemas.microsoft.com/office/drawing/2014/main" id="{D4864CDF-BDCE-4873-97C8-5D600E72B3F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565D5A6-48BA-46B1-8CD2-73B88CF82A83}"/>
              </a:ext>
            </a:extLst>
          </p:cNvPr>
          <p:cNvSpPr>
            <a:spLocks noGrp="1"/>
          </p:cNvSpPr>
          <p:nvPr>
            <p:ph type="sldNum" sz="quarter" idx="12"/>
          </p:nvPr>
        </p:nvSpPr>
        <p:spPr/>
        <p:txBody>
          <a:bodyPr/>
          <a:lstStyle/>
          <a:p>
            <a:fld id="{93F95FFA-9197-4F4A-8EE4-5325D218C1CD}" type="slidenum">
              <a:rPr lang="en-US" smtClean="0"/>
              <a:t>‹#›</a:t>
            </a:fld>
            <a:endParaRPr lang="en-US"/>
          </a:p>
        </p:txBody>
      </p:sp>
    </p:spTree>
    <p:extLst>
      <p:ext uri="{BB962C8B-B14F-4D97-AF65-F5344CB8AC3E}">
        <p14:creationId xmlns:p14="http://schemas.microsoft.com/office/powerpoint/2010/main" val="13729538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542049-9F16-4D93-A34B-2B7F3D3C951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D044559-CF89-4FEB-A607-3E1199317E2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4EECD0E-FBAB-4A91-9669-6D6937CF8F6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4F27D83-E8BA-47AB-9749-83338BC37907}"/>
              </a:ext>
            </a:extLst>
          </p:cNvPr>
          <p:cNvSpPr>
            <a:spLocks noGrp="1"/>
          </p:cNvSpPr>
          <p:nvPr>
            <p:ph type="dt" sz="half" idx="10"/>
          </p:nvPr>
        </p:nvSpPr>
        <p:spPr/>
        <p:txBody>
          <a:bodyPr/>
          <a:lstStyle/>
          <a:p>
            <a:fld id="{A91CCAFB-9015-4AE6-9D58-CF6BC63E6070}" type="datetimeFigureOut">
              <a:rPr lang="en-US" smtClean="0"/>
              <a:t>3/8/2022</a:t>
            </a:fld>
            <a:endParaRPr lang="en-US"/>
          </a:p>
        </p:txBody>
      </p:sp>
      <p:sp>
        <p:nvSpPr>
          <p:cNvPr id="6" name="Footer Placeholder 5">
            <a:extLst>
              <a:ext uri="{FF2B5EF4-FFF2-40B4-BE49-F238E27FC236}">
                <a16:creationId xmlns:a16="http://schemas.microsoft.com/office/drawing/2014/main" id="{A5DF0A9E-FDB8-4695-AEA8-24EBD051CF0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C10A9E8-FCAE-4011-8CC7-CA703B4DEEDE}"/>
              </a:ext>
            </a:extLst>
          </p:cNvPr>
          <p:cNvSpPr>
            <a:spLocks noGrp="1"/>
          </p:cNvSpPr>
          <p:nvPr>
            <p:ph type="sldNum" sz="quarter" idx="12"/>
          </p:nvPr>
        </p:nvSpPr>
        <p:spPr/>
        <p:txBody>
          <a:bodyPr/>
          <a:lstStyle/>
          <a:p>
            <a:fld id="{93F95FFA-9197-4F4A-8EE4-5325D218C1CD}" type="slidenum">
              <a:rPr lang="en-US" smtClean="0"/>
              <a:t>‹#›</a:t>
            </a:fld>
            <a:endParaRPr lang="en-US"/>
          </a:p>
        </p:txBody>
      </p:sp>
    </p:spTree>
    <p:extLst>
      <p:ext uri="{BB962C8B-B14F-4D97-AF65-F5344CB8AC3E}">
        <p14:creationId xmlns:p14="http://schemas.microsoft.com/office/powerpoint/2010/main" val="8704160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34C81F-0B94-4F15-8215-6F83D66CE3D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2AC655F-5290-4160-BEF7-B4389EB2006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92CBD61-1005-416F-8B9A-1984D6D9C3C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8C193C4-BA51-45F9-B499-354CDD387336}"/>
              </a:ext>
            </a:extLst>
          </p:cNvPr>
          <p:cNvSpPr>
            <a:spLocks noGrp="1"/>
          </p:cNvSpPr>
          <p:nvPr>
            <p:ph type="dt" sz="half" idx="10"/>
          </p:nvPr>
        </p:nvSpPr>
        <p:spPr/>
        <p:txBody>
          <a:bodyPr/>
          <a:lstStyle/>
          <a:p>
            <a:fld id="{A91CCAFB-9015-4AE6-9D58-CF6BC63E6070}" type="datetimeFigureOut">
              <a:rPr lang="en-US" smtClean="0"/>
              <a:t>3/8/2022</a:t>
            </a:fld>
            <a:endParaRPr lang="en-US"/>
          </a:p>
        </p:txBody>
      </p:sp>
      <p:sp>
        <p:nvSpPr>
          <p:cNvPr id="6" name="Footer Placeholder 5">
            <a:extLst>
              <a:ext uri="{FF2B5EF4-FFF2-40B4-BE49-F238E27FC236}">
                <a16:creationId xmlns:a16="http://schemas.microsoft.com/office/drawing/2014/main" id="{27EA2E22-8726-4284-AC83-B0D2099DDDB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3888ADA-7D2A-4152-BC27-2A6CBD95C4C6}"/>
              </a:ext>
            </a:extLst>
          </p:cNvPr>
          <p:cNvSpPr>
            <a:spLocks noGrp="1"/>
          </p:cNvSpPr>
          <p:nvPr>
            <p:ph type="sldNum" sz="quarter" idx="12"/>
          </p:nvPr>
        </p:nvSpPr>
        <p:spPr/>
        <p:txBody>
          <a:bodyPr/>
          <a:lstStyle/>
          <a:p>
            <a:fld id="{93F95FFA-9197-4F4A-8EE4-5325D218C1CD}" type="slidenum">
              <a:rPr lang="en-US" smtClean="0"/>
              <a:t>‹#›</a:t>
            </a:fld>
            <a:endParaRPr lang="en-US"/>
          </a:p>
        </p:txBody>
      </p:sp>
    </p:spTree>
    <p:extLst>
      <p:ext uri="{BB962C8B-B14F-4D97-AF65-F5344CB8AC3E}">
        <p14:creationId xmlns:p14="http://schemas.microsoft.com/office/powerpoint/2010/main" val="8672519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E14A9C4-7A0D-4D92-A3CE-B9DF8A31FB5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94A8042-3183-447D-A39B-2741BD5C5AD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EC6C8E5-38E5-4A42-8BD7-1CE2C40F709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91CCAFB-9015-4AE6-9D58-CF6BC63E6070}" type="datetimeFigureOut">
              <a:rPr lang="en-US" smtClean="0"/>
              <a:t>3/8/2022</a:t>
            </a:fld>
            <a:endParaRPr lang="en-US"/>
          </a:p>
        </p:txBody>
      </p:sp>
      <p:sp>
        <p:nvSpPr>
          <p:cNvPr id="5" name="Footer Placeholder 4">
            <a:extLst>
              <a:ext uri="{FF2B5EF4-FFF2-40B4-BE49-F238E27FC236}">
                <a16:creationId xmlns:a16="http://schemas.microsoft.com/office/drawing/2014/main" id="{E9A9C42F-9C6F-4E23-B62F-079ABB8FBCE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9E544A4-814F-4E44-96D7-A5791B1F5E7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3F95FFA-9197-4F4A-8EE4-5325D218C1CD}" type="slidenum">
              <a:rPr lang="en-US" smtClean="0"/>
              <a:t>‹#›</a:t>
            </a:fld>
            <a:endParaRPr lang="en-US"/>
          </a:p>
        </p:txBody>
      </p:sp>
    </p:spTree>
    <p:extLst>
      <p:ext uri="{BB962C8B-B14F-4D97-AF65-F5344CB8AC3E}">
        <p14:creationId xmlns:p14="http://schemas.microsoft.com/office/powerpoint/2010/main" val="199109416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jpeg"/><Relationship Id="rId4" Type="http://schemas.openxmlformats.org/officeDocument/2006/relationships/image" Target="../media/image40.jpeg"/></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20.svg"/></Relationships>
</file>

<file path=ppt/slides/_rels/slide1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jpeg"/><Relationship Id="rId3" Type="http://schemas.openxmlformats.org/officeDocument/2006/relationships/image" Target="../media/image5.png"/><Relationship Id="rId7" Type="http://schemas.microsoft.com/office/2007/relationships/hdphoto" Target="../media/hdphoto2.wdp"/><Relationship Id="rId12" Type="http://schemas.openxmlformats.org/officeDocument/2006/relationships/image" Target="../media/image12.png"/><Relationship Id="rId2" Type="http://schemas.openxmlformats.org/officeDocument/2006/relationships/notesSlide" Target="../notesSlides/notesSlide2.xml"/><Relationship Id="rId16"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image" Target="../media/image11.png"/><Relationship Id="rId5" Type="http://schemas.openxmlformats.org/officeDocument/2006/relationships/image" Target="../media/image6.png"/><Relationship Id="rId15" Type="http://schemas.openxmlformats.org/officeDocument/2006/relationships/image" Target="../media/image15.png"/><Relationship Id="rId10" Type="http://schemas.openxmlformats.org/officeDocument/2006/relationships/image" Target="../media/image10.png"/><Relationship Id="rId4" Type="http://schemas.microsoft.com/office/2007/relationships/hdphoto" Target="../media/hdphoto1.wdp"/><Relationship Id="rId9" Type="http://schemas.openxmlformats.org/officeDocument/2006/relationships/image" Target="../media/image9.jpeg"/><Relationship Id="rId14" Type="http://schemas.openxmlformats.org/officeDocument/2006/relationships/image" Target="../media/image14.jpeg"/></Relationships>
</file>

<file path=ppt/slides/_rels/slide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20.svg"/></Relationships>
</file>

<file path=ppt/slides/_rels/slide5.xml.rels><?xml version="1.0" encoding="UTF-8" standalone="yes"?>
<Relationships xmlns="http://schemas.openxmlformats.org/package/2006/relationships"><Relationship Id="rId3" Type="http://schemas.openxmlformats.org/officeDocument/2006/relationships/image" Target="../media/image21.jpeg"/><Relationship Id="rId7"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20.svg"/></Relationships>
</file>

<file path=ppt/slides/_rels/slide8.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image" Target="../media/image18.png"/><Relationship Id="rId7" Type="http://schemas.openxmlformats.org/officeDocument/2006/relationships/image" Target="../media/image31.jpeg"/><Relationship Id="rId12" Type="http://schemas.openxmlformats.org/officeDocument/2006/relationships/image" Target="../media/image36.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30.jpeg"/><Relationship Id="rId11" Type="http://schemas.openxmlformats.org/officeDocument/2006/relationships/image" Target="../media/image35.jpeg"/><Relationship Id="rId5" Type="http://schemas.openxmlformats.org/officeDocument/2006/relationships/image" Target="../media/image29.png"/><Relationship Id="rId10" Type="http://schemas.openxmlformats.org/officeDocument/2006/relationships/image" Target="../media/image34.jpeg"/><Relationship Id="rId4" Type="http://schemas.openxmlformats.org/officeDocument/2006/relationships/image" Target="../media/image28.jpeg"/><Relationship Id="rId9" Type="http://schemas.openxmlformats.org/officeDocument/2006/relationships/image" Target="../media/image33.jpe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chart" Target="../charts/chart1.xml"/><Relationship Id="rId4" Type="http://schemas.openxmlformats.org/officeDocument/2006/relationships/image" Target="../media/image3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close up of a flower&#10;&#10;Description automatically generated">
            <a:extLst>
              <a:ext uri="{FF2B5EF4-FFF2-40B4-BE49-F238E27FC236}">
                <a16:creationId xmlns:a16="http://schemas.microsoft.com/office/drawing/2014/main" id="{7688956F-FA84-4D3A-A1EA-6620A9DAA900}"/>
              </a:ext>
            </a:extLst>
          </p:cNvPr>
          <p:cNvPicPr>
            <a:picLocks noChangeAspect="1"/>
          </p:cNvPicPr>
          <p:nvPr/>
        </p:nvPicPr>
        <p:blipFill rotWithShape="1">
          <a:blip r:embed="rId3" cstate="screen">
            <a:alphaModFix amt="35000"/>
            <a:extLst>
              <a:ext uri="{28A0092B-C50C-407E-A947-70E740481C1C}">
                <a14:useLocalDpi xmlns:a14="http://schemas.microsoft.com/office/drawing/2010/main" val="0"/>
              </a:ext>
            </a:extLst>
          </a:blip>
          <a:srcRect l="43032" t="40010" b="11043"/>
          <a:stretch/>
        </p:blipFill>
        <p:spPr>
          <a:xfrm>
            <a:off x="5241852" y="3084490"/>
            <a:ext cx="6948716" cy="3773510"/>
          </a:xfrm>
          <a:prstGeom prst="rect">
            <a:avLst/>
          </a:prstGeom>
        </p:spPr>
      </p:pic>
      <p:pic>
        <p:nvPicPr>
          <p:cNvPr id="17" name="Picture 16" descr="A person posing for the camera&#10;&#10;Description automatically generated">
            <a:extLst>
              <a:ext uri="{FF2B5EF4-FFF2-40B4-BE49-F238E27FC236}">
                <a16:creationId xmlns:a16="http://schemas.microsoft.com/office/drawing/2014/main" id="{F6B655D4-E8A0-42A5-9C85-CBE89839E4E0}"/>
              </a:ext>
            </a:extLst>
          </p:cNvPr>
          <p:cNvPicPr>
            <a:picLocks noChangeAspect="1"/>
          </p:cNvPicPr>
          <p:nvPr/>
        </p:nvPicPr>
        <p:blipFill rotWithShape="1">
          <a:blip r:embed="rId4" cstate="screen">
            <a:extLst>
              <a:ext uri="{28A0092B-C50C-407E-A947-70E740481C1C}">
                <a14:useLocalDpi xmlns:a14="http://schemas.microsoft.com/office/drawing/2010/main" val="0"/>
              </a:ext>
            </a:extLst>
          </a:blip>
          <a:srcRect l="13068" r="35764"/>
          <a:stretch/>
        </p:blipFill>
        <p:spPr>
          <a:xfrm>
            <a:off x="0" y="0"/>
            <a:ext cx="4912242" cy="6858000"/>
          </a:xfrm>
          <a:prstGeom prst="rect">
            <a:avLst/>
          </a:prstGeom>
        </p:spPr>
      </p:pic>
      <p:sp>
        <p:nvSpPr>
          <p:cNvPr id="6" name="Rectangle 5"/>
          <p:cNvSpPr/>
          <p:nvPr/>
        </p:nvSpPr>
        <p:spPr>
          <a:xfrm>
            <a:off x="4742121" y="3084491"/>
            <a:ext cx="7448447" cy="1320800"/>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8" name="TextBox 17">
            <a:extLst>
              <a:ext uri="{FF2B5EF4-FFF2-40B4-BE49-F238E27FC236}">
                <a16:creationId xmlns:a16="http://schemas.microsoft.com/office/drawing/2014/main" id="{9CC83DE0-F385-4C02-BBF4-6CA768165392}"/>
              </a:ext>
            </a:extLst>
          </p:cNvPr>
          <p:cNvSpPr txBox="1"/>
          <p:nvPr/>
        </p:nvSpPr>
        <p:spPr>
          <a:xfrm>
            <a:off x="4912242" y="3329392"/>
            <a:ext cx="6948716" cy="830997"/>
          </a:xfrm>
          <a:prstGeom prst="rect">
            <a:avLst/>
          </a:prstGeom>
          <a:noFill/>
        </p:spPr>
        <p:txBody>
          <a:bodyPr wrap="square" rtlCol="0">
            <a:spAutoFit/>
          </a:bodyPr>
          <a:lstStyle/>
          <a:p>
            <a:r>
              <a:rPr lang="en-US" sz="2400" b="1" i="1" dirty="0">
                <a:solidFill>
                  <a:schemeClr val="bg1"/>
                </a:solidFill>
                <a:latin typeface="Lato" pitchFamily="34" charset="0"/>
                <a:ea typeface="Lato" pitchFamily="34" charset="0"/>
                <a:cs typeface="Lato" pitchFamily="34" charset="0"/>
              </a:rPr>
              <a:t>International Development Working Group</a:t>
            </a:r>
          </a:p>
          <a:p>
            <a:r>
              <a:rPr lang="en-US" sz="2400" b="1" i="1" dirty="0">
                <a:solidFill>
                  <a:schemeClr val="bg1"/>
                </a:solidFill>
                <a:latin typeface="Lato" pitchFamily="34" charset="0"/>
                <a:ea typeface="Lato" pitchFamily="34" charset="0"/>
                <a:cs typeface="Lato" pitchFamily="34" charset="0"/>
              </a:rPr>
              <a:t>March 2022</a:t>
            </a:r>
            <a:endParaRPr lang="en-US" sz="2400" i="1" dirty="0">
              <a:solidFill>
                <a:schemeClr val="bg1"/>
              </a:solidFill>
              <a:latin typeface="Lato" pitchFamily="34" charset="0"/>
              <a:ea typeface="Lato" pitchFamily="34" charset="0"/>
              <a:cs typeface="Lato" pitchFamily="34" charset="0"/>
            </a:endParaRPr>
          </a:p>
        </p:txBody>
      </p:sp>
      <p:sp>
        <p:nvSpPr>
          <p:cNvPr id="2" name="Flowchart: Data 1">
            <a:extLst>
              <a:ext uri="{FF2B5EF4-FFF2-40B4-BE49-F238E27FC236}">
                <a16:creationId xmlns:a16="http://schemas.microsoft.com/office/drawing/2014/main" id="{747508A7-FBC2-4B24-B116-76ADE724DE1A}"/>
              </a:ext>
            </a:extLst>
          </p:cNvPr>
          <p:cNvSpPr/>
          <p:nvPr/>
        </p:nvSpPr>
        <p:spPr>
          <a:xfrm>
            <a:off x="9476791" y="3084492"/>
            <a:ext cx="2727027" cy="1320800"/>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8000"/>
              <a:gd name="connsiteY0" fmla="*/ 10000 h 10000"/>
              <a:gd name="connsiteX1" fmla="*/ 2000 w 8000"/>
              <a:gd name="connsiteY1" fmla="*/ 0 h 10000"/>
              <a:gd name="connsiteX2" fmla="*/ 7988 w 8000"/>
              <a:gd name="connsiteY2" fmla="*/ 0 h 10000"/>
              <a:gd name="connsiteX3" fmla="*/ 8000 w 8000"/>
              <a:gd name="connsiteY3" fmla="*/ 10000 h 10000"/>
              <a:gd name="connsiteX4" fmla="*/ 0 w 8000"/>
              <a:gd name="connsiteY4" fmla="*/ 1000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00" h="10000">
                <a:moveTo>
                  <a:pt x="0" y="10000"/>
                </a:moveTo>
                <a:lnTo>
                  <a:pt x="2000" y="0"/>
                </a:lnTo>
                <a:lnTo>
                  <a:pt x="7988" y="0"/>
                </a:lnTo>
                <a:cubicBezTo>
                  <a:pt x="7992" y="3333"/>
                  <a:pt x="7996" y="6667"/>
                  <a:pt x="8000" y="10000"/>
                </a:cubicBezTo>
                <a:lnTo>
                  <a:pt x="0" y="10000"/>
                </a:lnTo>
                <a:close/>
              </a:path>
            </a:pathLst>
          </a:custGeom>
          <a:solidFill>
            <a:schemeClr val="accent2">
              <a:lumMod val="60000"/>
              <a:lumOff val="4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5353665" y="4513006"/>
            <a:ext cx="5408107" cy="707886"/>
          </a:xfrm>
          <a:prstGeom prst="rect">
            <a:avLst/>
          </a:prstGeom>
          <a:noFill/>
        </p:spPr>
        <p:txBody>
          <a:bodyPr wrap="square" rtlCol="0">
            <a:spAutoFit/>
          </a:bodyPr>
          <a:lstStyle/>
          <a:p>
            <a:r>
              <a:rPr lang="en-US" sz="2000" b="1" dirty="0">
                <a:solidFill>
                  <a:schemeClr val="bg1"/>
                </a:solidFill>
                <a:latin typeface="Lato" panose="020F0502020204030203" pitchFamily="34" charset="0"/>
              </a:rPr>
              <a:t>Amanda Dickson, </a:t>
            </a:r>
          </a:p>
          <a:p>
            <a:r>
              <a:rPr lang="en-US" sz="2000" b="1" dirty="0">
                <a:solidFill>
                  <a:schemeClr val="bg1"/>
                </a:solidFill>
                <a:latin typeface="Lato" panose="020F0502020204030203" pitchFamily="34" charset="0"/>
              </a:rPr>
              <a:t>Farmer-to-Farmer Program Director</a:t>
            </a:r>
          </a:p>
        </p:txBody>
      </p:sp>
      <p:sp>
        <p:nvSpPr>
          <p:cNvPr id="10" name="TextBox 9">
            <a:extLst>
              <a:ext uri="{FF2B5EF4-FFF2-40B4-BE49-F238E27FC236}">
                <a16:creationId xmlns:a16="http://schemas.microsoft.com/office/drawing/2014/main" id="{7365F3F5-3643-497D-830C-4EE51E5E9B0A}"/>
              </a:ext>
            </a:extLst>
          </p:cNvPr>
          <p:cNvSpPr txBox="1"/>
          <p:nvPr/>
        </p:nvSpPr>
        <p:spPr>
          <a:xfrm>
            <a:off x="5241852" y="-49934"/>
            <a:ext cx="7871244" cy="923330"/>
          </a:xfrm>
          <a:prstGeom prst="rect">
            <a:avLst/>
          </a:prstGeom>
          <a:noFill/>
        </p:spPr>
        <p:txBody>
          <a:bodyPr wrap="square" rtlCol="0">
            <a:spAutoFit/>
          </a:bodyPr>
          <a:lstStyle/>
          <a:p>
            <a:r>
              <a:rPr lang="en-US" sz="5400" b="1" dirty="0">
                <a:solidFill>
                  <a:schemeClr val="accent6">
                    <a:lumMod val="75000"/>
                  </a:schemeClr>
                </a:solidFill>
                <a:latin typeface="Segoe UI" pitchFamily="34" charset="0"/>
                <a:ea typeface="Segoe UI" pitchFamily="34" charset="0"/>
                <a:cs typeface="Segoe UI" pitchFamily="34" charset="0"/>
              </a:rPr>
              <a:t>Farmer-to-Farmer</a:t>
            </a:r>
          </a:p>
        </p:txBody>
      </p:sp>
      <p:sp>
        <p:nvSpPr>
          <p:cNvPr id="12" name="TextBox 11">
            <a:extLst>
              <a:ext uri="{FF2B5EF4-FFF2-40B4-BE49-F238E27FC236}">
                <a16:creationId xmlns:a16="http://schemas.microsoft.com/office/drawing/2014/main" id="{6E8DA148-B148-4809-BA58-10B29A5005F9}"/>
              </a:ext>
            </a:extLst>
          </p:cNvPr>
          <p:cNvSpPr txBox="1"/>
          <p:nvPr/>
        </p:nvSpPr>
        <p:spPr>
          <a:xfrm>
            <a:off x="5241852" y="811647"/>
            <a:ext cx="8150644" cy="830997"/>
          </a:xfrm>
          <a:prstGeom prst="rect">
            <a:avLst/>
          </a:prstGeom>
          <a:noFill/>
        </p:spPr>
        <p:txBody>
          <a:bodyPr wrap="square" rtlCol="0">
            <a:spAutoFit/>
          </a:bodyPr>
          <a:lstStyle/>
          <a:p>
            <a:r>
              <a:rPr lang="en-US" sz="2400" i="1" dirty="0">
                <a:solidFill>
                  <a:schemeClr val="accent6">
                    <a:lumMod val="75000"/>
                  </a:schemeClr>
                </a:solidFill>
                <a:latin typeface="Lato" pitchFamily="34" charset="0"/>
                <a:ea typeface="Lato" pitchFamily="34" charset="0"/>
                <a:cs typeface="Lato" pitchFamily="34" charset="0"/>
              </a:rPr>
              <a:t>The John </a:t>
            </a:r>
            <a:r>
              <a:rPr lang="en-US" sz="2400" i="1" dirty="0" err="1">
                <a:solidFill>
                  <a:schemeClr val="accent6">
                    <a:lumMod val="75000"/>
                  </a:schemeClr>
                </a:solidFill>
                <a:latin typeface="Lato" pitchFamily="34" charset="0"/>
                <a:ea typeface="Lato" pitchFamily="34" charset="0"/>
                <a:cs typeface="Lato" pitchFamily="34" charset="0"/>
              </a:rPr>
              <a:t>Ogonowski</a:t>
            </a:r>
            <a:r>
              <a:rPr lang="en-US" sz="2400" i="1" dirty="0">
                <a:solidFill>
                  <a:schemeClr val="accent6">
                    <a:lumMod val="75000"/>
                  </a:schemeClr>
                </a:solidFill>
                <a:latin typeface="Lato" pitchFamily="34" charset="0"/>
                <a:ea typeface="Lato" pitchFamily="34" charset="0"/>
                <a:cs typeface="Lato" pitchFamily="34" charset="0"/>
              </a:rPr>
              <a:t> and Doug Bereuter </a:t>
            </a:r>
          </a:p>
          <a:p>
            <a:r>
              <a:rPr lang="en-US" sz="2400" i="1" dirty="0">
                <a:solidFill>
                  <a:schemeClr val="accent6">
                    <a:lumMod val="75000"/>
                  </a:schemeClr>
                </a:solidFill>
                <a:latin typeface="Lato" pitchFamily="34" charset="0"/>
                <a:ea typeface="Lato" pitchFamily="34" charset="0"/>
                <a:cs typeface="Lato" pitchFamily="34" charset="0"/>
              </a:rPr>
              <a:t>Farmer-to-Farmer Program</a:t>
            </a:r>
          </a:p>
        </p:txBody>
      </p:sp>
      <p:pic>
        <p:nvPicPr>
          <p:cNvPr id="5" name="Picture 4">
            <a:extLst>
              <a:ext uri="{FF2B5EF4-FFF2-40B4-BE49-F238E27FC236}">
                <a16:creationId xmlns:a16="http://schemas.microsoft.com/office/drawing/2014/main" id="{679F60F4-DCB1-4C24-ACF2-C2FEB5C696C2}"/>
              </a:ext>
            </a:extLst>
          </p:cNvPr>
          <p:cNvPicPr>
            <a:picLocks noChangeAspect="1"/>
          </p:cNvPicPr>
          <p:nvPr/>
        </p:nvPicPr>
        <p:blipFill>
          <a:blip r:embed="rId5"/>
          <a:stretch>
            <a:fillRect/>
          </a:stretch>
        </p:blipFill>
        <p:spPr>
          <a:xfrm>
            <a:off x="5024322" y="5851294"/>
            <a:ext cx="3033396" cy="1162469"/>
          </a:xfrm>
          <a:prstGeom prst="rect">
            <a:avLst/>
          </a:prstGeom>
        </p:spPr>
      </p:pic>
      <p:pic>
        <p:nvPicPr>
          <p:cNvPr id="7" name="Picture 6">
            <a:extLst>
              <a:ext uri="{FF2B5EF4-FFF2-40B4-BE49-F238E27FC236}">
                <a16:creationId xmlns:a16="http://schemas.microsoft.com/office/drawing/2014/main" id="{A854A3AF-9620-4533-984B-B8B5C70F23D5}"/>
              </a:ext>
            </a:extLst>
          </p:cNvPr>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9091952" y="6161042"/>
            <a:ext cx="3033396" cy="542971"/>
          </a:xfrm>
          <a:prstGeom prst="rect">
            <a:avLst/>
          </a:prstGeom>
        </p:spPr>
      </p:pic>
    </p:spTree>
    <p:extLst>
      <p:ext uri="{BB962C8B-B14F-4D97-AF65-F5344CB8AC3E}">
        <p14:creationId xmlns:p14="http://schemas.microsoft.com/office/powerpoint/2010/main" val="9309530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ED719B7-F603-47AC-8960-E287E897067C}"/>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7051339" y="0"/>
            <a:ext cx="5143500" cy="6858000"/>
          </a:xfrm>
          <a:prstGeom prst="rect">
            <a:avLst/>
          </a:prstGeom>
        </p:spPr>
      </p:pic>
      <p:sp>
        <p:nvSpPr>
          <p:cNvPr id="14" name="Title 1">
            <a:extLst>
              <a:ext uri="{FF2B5EF4-FFF2-40B4-BE49-F238E27FC236}">
                <a16:creationId xmlns:a16="http://schemas.microsoft.com/office/drawing/2014/main" id="{F33B2D7A-3693-435F-9AEF-2B9340D2862D}"/>
              </a:ext>
            </a:extLst>
          </p:cNvPr>
          <p:cNvSpPr txBox="1">
            <a:spLocks/>
          </p:cNvSpPr>
          <p:nvPr/>
        </p:nvSpPr>
        <p:spPr>
          <a:xfrm>
            <a:off x="838200" y="6176963"/>
            <a:ext cx="5466907" cy="46953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en-US" sz="1050" b="1" dirty="0">
              <a:solidFill>
                <a:schemeClr val="accent3">
                  <a:lumMod val="75000"/>
                </a:schemeClr>
              </a:solidFill>
              <a:latin typeface="Lato"/>
              <a:cs typeface="Lao UI" pitchFamily="34" charset="0"/>
            </a:endParaRPr>
          </a:p>
        </p:txBody>
      </p:sp>
      <p:sp>
        <p:nvSpPr>
          <p:cNvPr id="10" name="Right Triangle 9">
            <a:extLst>
              <a:ext uri="{FF2B5EF4-FFF2-40B4-BE49-F238E27FC236}">
                <a16:creationId xmlns:a16="http://schemas.microsoft.com/office/drawing/2014/main" id="{1734D203-1412-4F62-9963-841375C1DC60}"/>
              </a:ext>
            </a:extLst>
          </p:cNvPr>
          <p:cNvSpPr/>
          <p:nvPr/>
        </p:nvSpPr>
        <p:spPr>
          <a:xfrm flipH="1">
            <a:off x="10775277" y="0"/>
            <a:ext cx="1422400" cy="6858000"/>
          </a:xfrm>
          <a:prstGeom prst="rtTriangle">
            <a:avLst/>
          </a:prstGeom>
          <a:solidFill>
            <a:srgbClr val="5B801F">
              <a:alpha val="6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E0FB72EE-5CDC-45DB-8432-D3A015AADAC6}"/>
              </a:ext>
            </a:extLst>
          </p:cNvPr>
          <p:cNvSpPr/>
          <p:nvPr/>
        </p:nvSpPr>
        <p:spPr>
          <a:xfrm>
            <a:off x="220427" y="1580046"/>
            <a:ext cx="6618097" cy="45719"/>
          </a:xfrm>
          <a:prstGeom prst="rect">
            <a:avLst/>
          </a:prstGeom>
          <a:solidFill>
            <a:srgbClr val="5B80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picture containing clipart&#10;&#10;Description automatically generated">
            <a:extLst>
              <a:ext uri="{FF2B5EF4-FFF2-40B4-BE49-F238E27FC236}">
                <a16:creationId xmlns:a16="http://schemas.microsoft.com/office/drawing/2014/main" id="{67DAFBF7-4C7B-4189-8CE2-AC72DB5580AE}"/>
              </a:ext>
            </a:extLst>
          </p:cNvPr>
          <p:cNvPicPr>
            <a:picLocks noChangeAspect="1"/>
          </p:cNvPicPr>
          <p:nvPr/>
        </p:nvPicPr>
        <p:blipFill>
          <a:blip r:embed="rId4" cstate="screen">
            <a:alphaModFix amt="70000"/>
            <a:extLst>
              <a:ext uri="{28A0092B-C50C-407E-A947-70E740481C1C}">
                <a14:useLocalDpi xmlns:a14="http://schemas.microsoft.com/office/drawing/2010/main" val="0"/>
              </a:ext>
            </a:extLst>
          </a:blip>
          <a:stretch>
            <a:fillRect/>
          </a:stretch>
        </p:blipFill>
        <p:spPr>
          <a:xfrm rot="5400000">
            <a:off x="10228643" y="4875183"/>
            <a:ext cx="3290089" cy="580604"/>
          </a:xfrm>
          <a:prstGeom prst="rect">
            <a:avLst/>
          </a:prstGeom>
        </p:spPr>
      </p:pic>
      <p:sp>
        <p:nvSpPr>
          <p:cNvPr id="2" name="Title 1">
            <a:extLst>
              <a:ext uri="{FF2B5EF4-FFF2-40B4-BE49-F238E27FC236}">
                <a16:creationId xmlns:a16="http://schemas.microsoft.com/office/drawing/2014/main" id="{FA594B02-CF8C-4871-8477-EA3E83B99DAD}"/>
              </a:ext>
            </a:extLst>
          </p:cNvPr>
          <p:cNvSpPr>
            <a:spLocks noGrp="1"/>
          </p:cNvSpPr>
          <p:nvPr>
            <p:ph type="title"/>
          </p:nvPr>
        </p:nvSpPr>
        <p:spPr>
          <a:xfrm>
            <a:off x="669393" y="256129"/>
            <a:ext cx="6213188" cy="1369636"/>
          </a:xfrm>
        </p:spPr>
        <p:txBody>
          <a:bodyPr>
            <a:normAutofit/>
          </a:bodyPr>
          <a:lstStyle/>
          <a:p>
            <a:pPr algn="ctr"/>
            <a:r>
              <a:rPr lang="en-US" b="1" dirty="0">
                <a:solidFill>
                  <a:srgbClr val="5B801F"/>
                </a:solidFill>
                <a:latin typeface="Garamond" panose="02020404030301010803" pitchFamily="18" charset="0"/>
              </a:rPr>
              <a:t>FY21 Impact in </a:t>
            </a:r>
            <a:br>
              <a:rPr lang="en-US" b="1" dirty="0">
                <a:solidFill>
                  <a:srgbClr val="5B801F"/>
                </a:solidFill>
                <a:latin typeface="Garamond" panose="02020404030301010803" pitchFamily="18" charset="0"/>
              </a:rPr>
            </a:br>
            <a:r>
              <a:rPr lang="en-US" b="1" dirty="0">
                <a:solidFill>
                  <a:srgbClr val="5B801F"/>
                </a:solidFill>
                <a:latin typeface="Garamond" panose="02020404030301010803" pitchFamily="18" charset="0"/>
              </a:rPr>
              <a:t>Trinidad &amp; Tobago</a:t>
            </a:r>
            <a:endParaRPr lang="en-US" dirty="0">
              <a:solidFill>
                <a:srgbClr val="5B801F"/>
              </a:solidFill>
            </a:endParaRPr>
          </a:p>
        </p:txBody>
      </p:sp>
      <p:sp>
        <p:nvSpPr>
          <p:cNvPr id="12" name="TextBox 11">
            <a:extLst>
              <a:ext uri="{FF2B5EF4-FFF2-40B4-BE49-F238E27FC236}">
                <a16:creationId xmlns:a16="http://schemas.microsoft.com/office/drawing/2014/main" id="{ABE7849F-24B9-43C6-8567-8460175E4C92}"/>
              </a:ext>
            </a:extLst>
          </p:cNvPr>
          <p:cNvSpPr txBox="1"/>
          <p:nvPr/>
        </p:nvSpPr>
        <p:spPr>
          <a:xfrm>
            <a:off x="283321" y="1782950"/>
            <a:ext cx="6618097" cy="923330"/>
          </a:xfrm>
          <a:prstGeom prst="rect">
            <a:avLst/>
          </a:prstGeom>
          <a:noFill/>
        </p:spPr>
        <p:txBody>
          <a:bodyPr wrap="square" rtlCol="0">
            <a:spAutoFit/>
          </a:bodyPr>
          <a:lstStyle/>
          <a:p>
            <a:pPr marL="285750" indent="-285750">
              <a:buFont typeface="Arial" panose="020B0604020202020204" pitchFamily="34" charset="0"/>
              <a:buChar char="•"/>
            </a:pPr>
            <a:r>
              <a:rPr lang="en-US" dirty="0"/>
              <a:t>214 Participants (112 females, 62 males, and 40 youth)</a:t>
            </a:r>
          </a:p>
          <a:p>
            <a:pPr marL="285750" indent="-285750">
              <a:buFont typeface="Arial" panose="020B0604020202020204" pitchFamily="34" charset="0"/>
              <a:buChar char="•"/>
            </a:pPr>
            <a:r>
              <a:rPr lang="en-US" dirty="0"/>
              <a:t>6 Host groups</a:t>
            </a:r>
          </a:p>
          <a:p>
            <a:pPr marL="285750" indent="-285750">
              <a:buFont typeface="Arial" panose="020B0604020202020204" pitchFamily="34" charset="0"/>
              <a:buChar char="•"/>
            </a:pPr>
            <a:r>
              <a:rPr lang="en-US" dirty="0"/>
              <a:t>48% of recommendations implemented</a:t>
            </a:r>
          </a:p>
        </p:txBody>
      </p:sp>
      <p:sp>
        <p:nvSpPr>
          <p:cNvPr id="13" name="TextBox 12">
            <a:extLst>
              <a:ext uri="{FF2B5EF4-FFF2-40B4-BE49-F238E27FC236}">
                <a16:creationId xmlns:a16="http://schemas.microsoft.com/office/drawing/2014/main" id="{1B531FC3-C70C-4264-9093-6083B2541D59}"/>
              </a:ext>
            </a:extLst>
          </p:cNvPr>
          <p:cNvSpPr txBox="1"/>
          <p:nvPr/>
        </p:nvSpPr>
        <p:spPr>
          <a:xfrm>
            <a:off x="322250" y="3011080"/>
            <a:ext cx="6414452" cy="3831818"/>
          </a:xfrm>
          <a:prstGeom prst="rect">
            <a:avLst/>
          </a:prstGeom>
          <a:noFill/>
        </p:spPr>
        <p:txBody>
          <a:bodyPr wrap="square" rtlCol="0">
            <a:spAutoFit/>
          </a:bodyPr>
          <a:lstStyle/>
          <a:p>
            <a:r>
              <a:rPr lang="en-US" b="1" dirty="0"/>
              <a:t>Sample recommendations:</a:t>
            </a:r>
          </a:p>
          <a:p>
            <a:pPr marL="285750" indent="-285750">
              <a:spcAft>
                <a:spcPts val="600"/>
              </a:spcAft>
              <a:buFont typeface="Arial" panose="020B0604020202020204" pitchFamily="34" charset="0"/>
              <a:buChar char="•"/>
            </a:pPr>
            <a:r>
              <a:rPr lang="en-US" sz="1600" dirty="0"/>
              <a:t>Choose and implement 1 or 2 methods learned (no till farming, ground cover, gabions, dams, vermicomposting, composting, water bars/wing ditches, cisterns, rain barrels</a:t>
            </a:r>
          </a:p>
          <a:p>
            <a:pPr marL="285750" indent="-285750">
              <a:spcAft>
                <a:spcPts val="600"/>
              </a:spcAft>
              <a:buFont typeface="Arial" panose="020B0604020202020204" pitchFamily="34" charset="0"/>
              <a:buChar char="•"/>
            </a:pPr>
            <a:r>
              <a:rPr lang="en-US" sz="1600" dirty="0"/>
              <a:t>Move trays and pots to areas of the nursery benches where the pots have better drainage and airflow to the roots system. For example, if trays are placed on wood slats, orient the tray in such a way that as much of the bottom is exposed as possible without the tray falling through.</a:t>
            </a:r>
          </a:p>
          <a:p>
            <a:pPr marL="285750" indent="-285750">
              <a:spcAft>
                <a:spcPts val="600"/>
              </a:spcAft>
              <a:buFont typeface="Arial" panose="020B0604020202020204" pitchFamily="34" charset="0"/>
              <a:buChar char="•"/>
            </a:pPr>
            <a:r>
              <a:rPr lang="en-US" sz="1600" dirty="0"/>
              <a:t>Use digital tools, such as polls and quizzes, to break-up online meetings, hear from your audience, and reinforce content. Examples used during our assignment include: </a:t>
            </a:r>
            <a:r>
              <a:rPr lang="en-US" sz="1600" dirty="0" err="1"/>
              <a:t>Mentimeter</a:t>
            </a:r>
            <a:r>
              <a:rPr lang="en-US" sz="1600" dirty="0"/>
              <a:t>, </a:t>
            </a:r>
            <a:r>
              <a:rPr lang="en-US" sz="1600" dirty="0" err="1"/>
              <a:t>PollEverywhere</a:t>
            </a:r>
            <a:r>
              <a:rPr lang="en-US" sz="1600" dirty="0"/>
              <a:t>, and Quizizz. Use tools for 50% of education workshops.</a:t>
            </a:r>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36019762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44900FE9-1566-4430-A28D-25EB9A7FAC66}"/>
              </a:ext>
            </a:extLst>
          </p:cNvPr>
          <p:cNvPicPr>
            <a:picLocks noChangeAspect="1"/>
          </p:cNvPicPr>
          <p:nvPr/>
        </p:nvPicPr>
        <p:blipFill>
          <a:blip r:embed="rId3"/>
          <a:stretch>
            <a:fillRect/>
          </a:stretch>
        </p:blipFill>
        <p:spPr>
          <a:xfrm>
            <a:off x="1747837" y="4915069"/>
            <a:ext cx="2466975" cy="1847850"/>
          </a:xfrm>
          <a:prstGeom prst="rect">
            <a:avLst/>
          </a:prstGeom>
        </p:spPr>
      </p:pic>
      <p:sp>
        <p:nvSpPr>
          <p:cNvPr id="7" name="Rectangle 6">
            <a:extLst>
              <a:ext uri="{FF2B5EF4-FFF2-40B4-BE49-F238E27FC236}">
                <a16:creationId xmlns:a16="http://schemas.microsoft.com/office/drawing/2014/main" id="{E5668991-4A72-4430-B48F-78C1E18F7C53}"/>
              </a:ext>
            </a:extLst>
          </p:cNvPr>
          <p:cNvSpPr/>
          <p:nvPr/>
        </p:nvSpPr>
        <p:spPr>
          <a:xfrm>
            <a:off x="0" y="466954"/>
            <a:ext cx="5791200" cy="979621"/>
          </a:xfrm>
          <a:prstGeom prst="rect">
            <a:avLst/>
          </a:prstGeom>
          <a:solidFill>
            <a:schemeClr val="accent1">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 name="Title 1">
            <a:extLst>
              <a:ext uri="{FF2B5EF4-FFF2-40B4-BE49-F238E27FC236}">
                <a16:creationId xmlns:a16="http://schemas.microsoft.com/office/drawing/2014/main" id="{FA594B02-CF8C-4871-8477-EA3E83B99DAD}"/>
              </a:ext>
            </a:extLst>
          </p:cNvPr>
          <p:cNvSpPr>
            <a:spLocks noGrp="1"/>
          </p:cNvSpPr>
          <p:nvPr>
            <p:ph type="title"/>
          </p:nvPr>
        </p:nvSpPr>
        <p:spPr>
          <a:xfrm>
            <a:off x="897565" y="293982"/>
            <a:ext cx="4763814" cy="1325563"/>
          </a:xfrm>
        </p:spPr>
        <p:txBody>
          <a:bodyPr>
            <a:normAutofit/>
          </a:bodyPr>
          <a:lstStyle/>
          <a:p>
            <a:r>
              <a:rPr lang="en-US" b="1" dirty="0">
                <a:solidFill>
                  <a:schemeClr val="bg1"/>
                </a:solidFill>
                <a:latin typeface="Garamond" panose="02020404030301010803" pitchFamily="18" charset="0"/>
              </a:rPr>
              <a:t>FY2022</a:t>
            </a:r>
            <a:endParaRPr lang="en-US" dirty="0">
              <a:solidFill>
                <a:schemeClr val="bg1"/>
              </a:solidFill>
            </a:endParaRPr>
          </a:p>
        </p:txBody>
      </p:sp>
      <p:sp>
        <p:nvSpPr>
          <p:cNvPr id="8" name="Flowchart: Data 7">
            <a:extLst>
              <a:ext uri="{FF2B5EF4-FFF2-40B4-BE49-F238E27FC236}">
                <a16:creationId xmlns:a16="http://schemas.microsoft.com/office/drawing/2014/main" id="{6315AC0D-8378-48A7-828C-461D0BD8E349}"/>
              </a:ext>
            </a:extLst>
          </p:cNvPr>
          <p:cNvSpPr/>
          <p:nvPr/>
        </p:nvSpPr>
        <p:spPr>
          <a:xfrm>
            <a:off x="3691" y="466954"/>
            <a:ext cx="988320" cy="988731"/>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10000"/>
              <a:gd name="connsiteY0" fmla="*/ 10000 h 10000"/>
              <a:gd name="connsiteX1" fmla="*/ 6851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3197"/>
              <a:gd name="connsiteY0" fmla="*/ 10093 h 10093"/>
              <a:gd name="connsiteX1" fmla="*/ 48 w 3197"/>
              <a:gd name="connsiteY1" fmla="*/ 0 h 10093"/>
              <a:gd name="connsiteX2" fmla="*/ 3197 w 3197"/>
              <a:gd name="connsiteY2" fmla="*/ 0 h 10093"/>
              <a:gd name="connsiteX3" fmla="*/ 1197 w 3197"/>
              <a:gd name="connsiteY3" fmla="*/ 10000 h 10093"/>
              <a:gd name="connsiteX4" fmla="*/ 0 w 3197"/>
              <a:gd name="connsiteY4" fmla="*/ 10093 h 10093"/>
              <a:gd name="connsiteX0" fmla="*/ 0 w 10000"/>
              <a:gd name="connsiteY0" fmla="*/ 10000 h 10000"/>
              <a:gd name="connsiteX1" fmla="*/ 57 w 10000"/>
              <a:gd name="connsiteY1" fmla="*/ 0 h 10000"/>
              <a:gd name="connsiteX2" fmla="*/ 10000 w 10000"/>
              <a:gd name="connsiteY2" fmla="*/ 0 h 10000"/>
              <a:gd name="connsiteX3" fmla="*/ 3744 w 10000"/>
              <a:gd name="connsiteY3" fmla="*/ 9908 h 10000"/>
              <a:gd name="connsiteX4" fmla="*/ 0 w 10000"/>
              <a:gd name="connsiteY4" fmla="*/ 1000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10000"/>
                </a:moveTo>
                <a:cubicBezTo>
                  <a:pt x="50" y="6667"/>
                  <a:pt x="7" y="3333"/>
                  <a:pt x="57" y="0"/>
                </a:cubicBezTo>
                <a:lnTo>
                  <a:pt x="10000" y="0"/>
                </a:lnTo>
                <a:lnTo>
                  <a:pt x="3744" y="9908"/>
                </a:lnTo>
                <a:lnTo>
                  <a:pt x="0" y="10000"/>
                </a:lnTo>
                <a:close/>
              </a:path>
            </a:pathLst>
          </a:custGeom>
          <a:solidFill>
            <a:schemeClr val="accent1">
              <a:lumMod val="60000"/>
              <a:lumOff val="4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4">
            <a:extLst>
              <a:ext uri="{FF2B5EF4-FFF2-40B4-BE49-F238E27FC236}">
                <a16:creationId xmlns:a16="http://schemas.microsoft.com/office/drawing/2014/main" id="{16F3307A-BB73-4435-8228-98FDEAC5713D}"/>
              </a:ext>
            </a:extLst>
          </p:cNvPr>
          <p:cNvSpPr>
            <a:spLocks noGrp="1"/>
          </p:cNvSpPr>
          <p:nvPr>
            <p:ph idx="1"/>
          </p:nvPr>
        </p:nvSpPr>
        <p:spPr/>
        <p:txBody>
          <a:bodyPr/>
          <a:lstStyle/>
          <a:p>
            <a:r>
              <a:rPr lang="en-US" dirty="0"/>
              <a:t>Traditional assignments</a:t>
            </a:r>
          </a:p>
          <a:p>
            <a:r>
              <a:rPr lang="en-US" dirty="0"/>
              <a:t>Limit virtual assignments</a:t>
            </a:r>
          </a:p>
          <a:p>
            <a:r>
              <a:rPr lang="en-US" dirty="0"/>
              <a:t>End of Project Showcase</a:t>
            </a:r>
          </a:p>
        </p:txBody>
      </p:sp>
      <p:pic>
        <p:nvPicPr>
          <p:cNvPr id="4" name="Picture 3">
            <a:extLst>
              <a:ext uri="{FF2B5EF4-FFF2-40B4-BE49-F238E27FC236}">
                <a16:creationId xmlns:a16="http://schemas.microsoft.com/office/drawing/2014/main" id="{3BBACC4D-9AA1-4D7C-9742-832B784B9417}"/>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6982690" y="143816"/>
            <a:ext cx="3739417" cy="2804563"/>
          </a:xfrm>
          <a:prstGeom prst="rect">
            <a:avLst/>
          </a:prstGeom>
        </p:spPr>
      </p:pic>
      <p:pic>
        <p:nvPicPr>
          <p:cNvPr id="10" name="Picture 9">
            <a:extLst>
              <a:ext uri="{FF2B5EF4-FFF2-40B4-BE49-F238E27FC236}">
                <a16:creationId xmlns:a16="http://schemas.microsoft.com/office/drawing/2014/main" id="{241F637A-2A99-4AB7-8F15-BAC8BE1AAC3C}"/>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8907173" y="2577368"/>
            <a:ext cx="3032414" cy="4043219"/>
          </a:xfrm>
          <a:prstGeom prst="rect">
            <a:avLst/>
          </a:prstGeom>
        </p:spPr>
      </p:pic>
      <p:pic>
        <p:nvPicPr>
          <p:cNvPr id="13" name="Picture 12">
            <a:extLst>
              <a:ext uri="{FF2B5EF4-FFF2-40B4-BE49-F238E27FC236}">
                <a16:creationId xmlns:a16="http://schemas.microsoft.com/office/drawing/2014/main" id="{A97E9981-E3DB-490A-8475-CE4C988DEBAA}"/>
              </a:ext>
            </a:extLst>
          </p:cNvPr>
          <p:cNvPicPr>
            <a:picLocks noChangeAspect="1"/>
          </p:cNvPicPr>
          <p:nvPr/>
        </p:nvPicPr>
        <p:blipFill>
          <a:blip r:embed="rId6"/>
          <a:stretch>
            <a:fillRect/>
          </a:stretch>
        </p:blipFill>
        <p:spPr>
          <a:xfrm>
            <a:off x="252413" y="3429000"/>
            <a:ext cx="2143125" cy="2143125"/>
          </a:xfrm>
          <a:prstGeom prst="rect">
            <a:avLst/>
          </a:prstGeom>
        </p:spPr>
      </p:pic>
      <p:pic>
        <p:nvPicPr>
          <p:cNvPr id="15" name="Picture 14">
            <a:extLst>
              <a:ext uri="{FF2B5EF4-FFF2-40B4-BE49-F238E27FC236}">
                <a16:creationId xmlns:a16="http://schemas.microsoft.com/office/drawing/2014/main" id="{B3C93D90-819F-4602-B19E-408F3825C4D9}"/>
              </a:ext>
            </a:extLst>
          </p:cNvPr>
          <p:cNvPicPr>
            <a:picLocks noChangeAspect="1"/>
          </p:cNvPicPr>
          <p:nvPr/>
        </p:nvPicPr>
        <p:blipFill>
          <a:blip r:embed="rId7"/>
          <a:stretch>
            <a:fillRect/>
          </a:stretch>
        </p:blipFill>
        <p:spPr>
          <a:xfrm>
            <a:off x="4457699" y="3428999"/>
            <a:ext cx="1797627" cy="2568039"/>
          </a:xfrm>
          <a:prstGeom prst="rect">
            <a:avLst/>
          </a:prstGeom>
        </p:spPr>
      </p:pic>
      <p:pic>
        <p:nvPicPr>
          <p:cNvPr id="16" name="Picture 15">
            <a:extLst>
              <a:ext uri="{FF2B5EF4-FFF2-40B4-BE49-F238E27FC236}">
                <a16:creationId xmlns:a16="http://schemas.microsoft.com/office/drawing/2014/main" id="{5ABEE8DF-B4CF-48A5-B619-8B609EF46F66}"/>
              </a:ext>
            </a:extLst>
          </p:cNvPr>
          <p:cNvPicPr>
            <a:picLocks noChangeAspect="1"/>
          </p:cNvPicPr>
          <p:nvPr/>
        </p:nvPicPr>
        <p:blipFill>
          <a:blip r:embed="rId8"/>
          <a:stretch>
            <a:fillRect/>
          </a:stretch>
        </p:blipFill>
        <p:spPr>
          <a:xfrm>
            <a:off x="5665209" y="4894909"/>
            <a:ext cx="2514600" cy="1819275"/>
          </a:xfrm>
          <a:prstGeom prst="rect">
            <a:avLst/>
          </a:prstGeom>
        </p:spPr>
      </p:pic>
      <p:sp>
        <p:nvSpPr>
          <p:cNvPr id="17" name="TextBox 16">
            <a:extLst>
              <a:ext uri="{FF2B5EF4-FFF2-40B4-BE49-F238E27FC236}">
                <a16:creationId xmlns:a16="http://schemas.microsoft.com/office/drawing/2014/main" id="{5CAAA8DB-A6A3-431E-BA74-3881457F63D7}"/>
              </a:ext>
            </a:extLst>
          </p:cNvPr>
          <p:cNvSpPr txBox="1"/>
          <p:nvPr/>
        </p:nvSpPr>
        <p:spPr>
          <a:xfrm>
            <a:off x="2516548" y="3675647"/>
            <a:ext cx="1648257" cy="923330"/>
          </a:xfrm>
          <a:prstGeom prst="rect">
            <a:avLst/>
          </a:prstGeom>
          <a:noFill/>
        </p:spPr>
        <p:txBody>
          <a:bodyPr wrap="square" rtlCol="0">
            <a:spAutoFit/>
          </a:bodyPr>
          <a:lstStyle/>
          <a:p>
            <a:pPr algn="ctr"/>
            <a:r>
              <a:rPr lang="en-US" dirty="0"/>
              <a:t>Alternative Methods of Irrigation</a:t>
            </a:r>
          </a:p>
        </p:txBody>
      </p:sp>
      <p:sp>
        <p:nvSpPr>
          <p:cNvPr id="18" name="TextBox 17">
            <a:extLst>
              <a:ext uri="{FF2B5EF4-FFF2-40B4-BE49-F238E27FC236}">
                <a16:creationId xmlns:a16="http://schemas.microsoft.com/office/drawing/2014/main" id="{58785EAC-9239-4615-91AB-5067F2382B53}"/>
              </a:ext>
            </a:extLst>
          </p:cNvPr>
          <p:cNvSpPr txBox="1"/>
          <p:nvPr/>
        </p:nvSpPr>
        <p:spPr>
          <a:xfrm>
            <a:off x="6431106" y="3675647"/>
            <a:ext cx="1648257" cy="646331"/>
          </a:xfrm>
          <a:prstGeom prst="rect">
            <a:avLst/>
          </a:prstGeom>
          <a:noFill/>
        </p:spPr>
        <p:txBody>
          <a:bodyPr wrap="square" rtlCol="0">
            <a:spAutoFit/>
          </a:bodyPr>
          <a:lstStyle/>
          <a:p>
            <a:pPr algn="ctr"/>
            <a:r>
              <a:rPr lang="en-US" dirty="0"/>
              <a:t>Increase Egg Production</a:t>
            </a:r>
          </a:p>
        </p:txBody>
      </p:sp>
      <p:sp>
        <p:nvSpPr>
          <p:cNvPr id="19" name="TextBox 18">
            <a:extLst>
              <a:ext uri="{FF2B5EF4-FFF2-40B4-BE49-F238E27FC236}">
                <a16:creationId xmlns:a16="http://schemas.microsoft.com/office/drawing/2014/main" id="{DCAB4CE1-77A3-492D-983C-BCA708404AEA}"/>
              </a:ext>
            </a:extLst>
          </p:cNvPr>
          <p:cNvSpPr txBox="1"/>
          <p:nvPr/>
        </p:nvSpPr>
        <p:spPr>
          <a:xfrm>
            <a:off x="10543743" y="681037"/>
            <a:ext cx="1648257" cy="646331"/>
          </a:xfrm>
          <a:prstGeom prst="rect">
            <a:avLst/>
          </a:prstGeom>
          <a:noFill/>
        </p:spPr>
        <p:txBody>
          <a:bodyPr wrap="square" rtlCol="0">
            <a:spAutoFit/>
          </a:bodyPr>
          <a:lstStyle/>
          <a:p>
            <a:pPr algn="ctr"/>
            <a:r>
              <a:rPr lang="en-US" dirty="0"/>
              <a:t>Sheep Production</a:t>
            </a:r>
          </a:p>
        </p:txBody>
      </p:sp>
    </p:spTree>
    <p:extLst>
      <p:ext uri="{BB962C8B-B14F-4D97-AF65-F5344CB8AC3E}">
        <p14:creationId xmlns:p14="http://schemas.microsoft.com/office/powerpoint/2010/main" val="8727095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phic 4" descr="Open hand with plant">
            <a:extLst>
              <a:ext uri="{FF2B5EF4-FFF2-40B4-BE49-F238E27FC236}">
                <a16:creationId xmlns:a16="http://schemas.microsoft.com/office/drawing/2014/main" id="{28E4D38D-CCCF-4F89-8F3C-6EBE0EEC5D7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056404" y="2425683"/>
            <a:ext cx="4109519" cy="4109519"/>
          </a:xfrm>
          <a:prstGeom prst="rect">
            <a:avLst/>
          </a:prstGeom>
        </p:spPr>
      </p:pic>
      <p:sp>
        <p:nvSpPr>
          <p:cNvPr id="9" name="TextBox 8"/>
          <p:cNvSpPr txBox="1"/>
          <p:nvPr/>
        </p:nvSpPr>
        <p:spPr>
          <a:xfrm>
            <a:off x="6713352" y="1453644"/>
            <a:ext cx="5160335" cy="4315027"/>
          </a:xfrm>
          <a:prstGeom prst="rect">
            <a:avLst/>
          </a:prstGeom>
          <a:noFill/>
        </p:spPr>
        <p:txBody>
          <a:bodyPr wrap="square" rtlCol="0">
            <a:spAutoFit/>
          </a:bodyPr>
          <a:lstStyle/>
          <a:p>
            <a:pPr marL="342900" indent="-342900">
              <a:lnSpc>
                <a:spcPct val="200000"/>
              </a:lnSpc>
              <a:spcBef>
                <a:spcPct val="0"/>
              </a:spcBef>
              <a:spcAft>
                <a:spcPts val="1200"/>
              </a:spcAft>
              <a:buFont typeface="Arial" panose="020B0604020202020204" pitchFamily="34" charset="0"/>
              <a:buChar char="•"/>
            </a:pPr>
            <a:r>
              <a:rPr lang="en-US" sz="2000" dirty="0">
                <a:cs typeface="Arial" charset="0"/>
              </a:rPr>
              <a:t>Cross cultural skills</a:t>
            </a:r>
          </a:p>
          <a:p>
            <a:pPr marL="342900" indent="-342900">
              <a:lnSpc>
                <a:spcPct val="200000"/>
              </a:lnSpc>
              <a:spcBef>
                <a:spcPct val="0"/>
              </a:spcBef>
              <a:spcAft>
                <a:spcPts val="1200"/>
              </a:spcAft>
              <a:buFont typeface="Arial" panose="020B0604020202020204" pitchFamily="34" charset="0"/>
              <a:buChar char="•"/>
            </a:pPr>
            <a:r>
              <a:rPr lang="en-US" sz="2000" dirty="0">
                <a:cs typeface="Arial" charset="0"/>
              </a:rPr>
              <a:t> Work with low-income/resource population</a:t>
            </a:r>
          </a:p>
          <a:p>
            <a:pPr marL="342900" indent="-342900">
              <a:lnSpc>
                <a:spcPct val="200000"/>
              </a:lnSpc>
              <a:spcBef>
                <a:spcPct val="0"/>
              </a:spcBef>
              <a:spcAft>
                <a:spcPts val="1200"/>
              </a:spcAft>
              <a:buFont typeface="Arial" panose="020B0604020202020204" pitchFamily="34" charset="0"/>
              <a:buChar char="•"/>
            </a:pPr>
            <a:r>
              <a:rPr lang="en-US" sz="2000" dirty="0">
                <a:cs typeface="Arial" charset="0"/>
              </a:rPr>
              <a:t>Better understanding of the global agricultural market</a:t>
            </a:r>
          </a:p>
          <a:p>
            <a:pPr indent="-342900">
              <a:lnSpc>
                <a:spcPct val="200000"/>
              </a:lnSpc>
              <a:spcBef>
                <a:spcPct val="0"/>
              </a:spcBef>
              <a:spcAft>
                <a:spcPts val="1200"/>
              </a:spcAft>
              <a:buFont typeface="Arial" panose="020B0604020202020204" pitchFamily="34" charset="0"/>
              <a:buChar char="•"/>
            </a:pPr>
            <a:r>
              <a:rPr lang="en-US" sz="2000" dirty="0">
                <a:cs typeface="Arial" charset="0"/>
              </a:rPr>
              <a:t>All travel costs are covered</a:t>
            </a:r>
          </a:p>
          <a:p>
            <a:pPr indent="-342900">
              <a:lnSpc>
                <a:spcPct val="200000"/>
              </a:lnSpc>
              <a:spcBef>
                <a:spcPct val="0"/>
              </a:spcBef>
              <a:spcAft>
                <a:spcPts val="1200"/>
              </a:spcAft>
              <a:buFont typeface="Arial" panose="020B0604020202020204" pitchFamily="34" charset="0"/>
              <a:buChar char="•"/>
            </a:pPr>
            <a:r>
              <a:rPr lang="en-US" sz="2000" dirty="0">
                <a:cs typeface="Arial" charset="0"/>
              </a:rPr>
              <a:t>Recognized as an expert in topic area</a:t>
            </a:r>
            <a:endParaRPr lang="en-US" dirty="0"/>
          </a:p>
        </p:txBody>
      </p:sp>
      <p:sp>
        <p:nvSpPr>
          <p:cNvPr id="8" name="Right Triangle 7">
            <a:extLst>
              <a:ext uri="{FF2B5EF4-FFF2-40B4-BE49-F238E27FC236}">
                <a16:creationId xmlns:a16="http://schemas.microsoft.com/office/drawing/2014/main" id="{8259260C-7F58-4D47-A087-8DA189216611}"/>
              </a:ext>
            </a:extLst>
          </p:cNvPr>
          <p:cNvSpPr/>
          <p:nvPr/>
        </p:nvSpPr>
        <p:spPr>
          <a:xfrm flipH="1">
            <a:off x="10769600" y="11667"/>
            <a:ext cx="1422400" cy="6858000"/>
          </a:xfrm>
          <a:prstGeom prst="rtTriangle">
            <a:avLst/>
          </a:prstGeom>
          <a:solidFill>
            <a:srgbClr val="C55A11">
              <a:alpha val="5882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Arrow: Pentagon 6">
            <a:extLst>
              <a:ext uri="{FF2B5EF4-FFF2-40B4-BE49-F238E27FC236}">
                <a16:creationId xmlns:a16="http://schemas.microsoft.com/office/drawing/2014/main" id="{C7D52A6B-B147-4FD6-A6F9-1EBBE806A3DA}"/>
              </a:ext>
            </a:extLst>
          </p:cNvPr>
          <p:cNvSpPr/>
          <p:nvPr/>
        </p:nvSpPr>
        <p:spPr>
          <a:xfrm>
            <a:off x="650323" y="1268587"/>
            <a:ext cx="6018638" cy="5114660"/>
          </a:xfrm>
          <a:prstGeom prst="homePlate">
            <a:avLst>
              <a:gd name="adj" fmla="val 1263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98DABC1-6756-4497-8416-C9FD729D64FB}"/>
              </a:ext>
            </a:extLst>
          </p:cNvPr>
          <p:cNvSpPr>
            <a:spLocks noGrp="1"/>
          </p:cNvSpPr>
          <p:nvPr>
            <p:ph type="title"/>
          </p:nvPr>
        </p:nvSpPr>
        <p:spPr>
          <a:xfrm>
            <a:off x="650323" y="404962"/>
            <a:ext cx="10515600" cy="1070573"/>
          </a:xfrm>
        </p:spPr>
        <p:txBody>
          <a:bodyPr>
            <a:normAutofit fontScale="90000"/>
          </a:bodyPr>
          <a:lstStyle/>
          <a:p>
            <a:r>
              <a:rPr lang="en-US" b="1" dirty="0">
                <a:solidFill>
                  <a:schemeClr val="accent2">
                    <a:lumMod val="75000"/>
                  </a:schemeClr>
                </a:solidFill>
                <a:latin typeface="Garamond" panose="02020404030301010803" pitchFamily="18" charset="0"/>
              </a:rPr>
              <a:t>What are the benefits for Purdue/Hoosiers/US citizens?</a:t>
            </a:r>
            <a:br>
              <a:rPr lang="en-US" sz="3100" i="1" dirty="0">
                <a:solidFill>
                  <a:schemeClr val="tx1">
                    <a:lumMod val="65000"/>
                    <a:lumOff val="35000"/>
                  </a:schemeClr>
                </a:solidFill>
                <a:latin typeface="Garamond" panose="02020404030301010803" pitchFamily="18" charset="0"/>
              </a:rPr>
            </a:br>
            <a:r>
              <a:rPr lang="en-US" sz="3100" dirty="0"/>
              <a:t> </a:t>
            </a:r>
            <a:endParaRPr lang="en-US" dirty="0"/>
          </a:p>
        </p:txBody>
      </p:sp>
      <p:sp>
        <p:nvSpPr>
          <p:cNvPr id="3" name="Content Placeholder 2">
            <a:extLst>
              <a:ext uri="{FF2B5EF4-FFF2-40B4-BE49-F238E27FC236}">
                <a16:creationId xmlns:a16="http://schemas.microsoft.com/office/drawing/2014/main" id="{5F9248A2-CAF3-4475-9428-B0842379D72E}"/>
              </a:ext>
            </a:extLst>
          </p:cNvPr>
          <p:cNvSpPr>
            <a:spLocks noGrp="1"/>
          </p:cNvSpPr>
          <p:nvPr>
            <p:ph idx="1"/>
          </p:nvPr>
        </p:nvSpPr>
        <p:spPr>
          <a:xfrm>
            <a:off x="935664" y="1268587"/>
            <a:ext cx="5049174" cy="5114660"/>
          </a:xfrm>
        </p:spPr>
        <p:txBody>
          <a:bodyPr>
            <a:normAutofit fontScale="85000" lnSpcReduction="20000"/>
          </a:bodyPr>
          <a:lstStyle/>
          <a:p>
            <a:pPr marL="0" indent="0">
              <a:buNone/>
            </a:pPr>
            <a:endParaRPr lang="en-US" b="1" dirty="0">
              <a:solidFill>
                <a:schemeClr val="bg1"/>
              </a:solidFill>
              <a:cs typeface="Arial" charset="0"/>
            </a:endParaRPr>
          </a:p>
          <a:p>
            <a:pPr lvl="1">
              <a:lnSpc>
                <a:spcPct val="200000"/>
              </a:lnSpc>
              <a:spcBef>
                <a:spcPct val="0"/>
              </a:spcBef>
              <a:spcAft>
                <a:spcPts val="1200"/>
              </a:spcAft>
              <a:buFont typeface="Arial" charset="0"/>
              <a:buChar char="•"/>
            </a:pPr>
            <a:r>
              <a:rPr lang="en-US" dirty="0">
                <a:solidFill>
                  <a:schemeClr val="bg1"/>
                </a:solidFill>
                <a:cs typeface="Arial" charset="0"/>
              </a:rPr>
              <a:t>Learn about a new culture</a:t>
            </a:r>
          </a:p>
          <a:p>
            <a:pPr lvl="1">
              <a:lnSpc>
                <a:spcPct val="200000"/>
              </a:lnSpc>
              <a:spcBef>
                <a:spcPct val="0"/>
              </a:spcBef>
              <a:spcAft>
                <a:spcPts val="1200"/>
              </a:spcAft>
              <a:buFont typeface="Arial" charset="0"/>
              <a:buChar char="•"/>
            </a:pPr>
            <a:r>
              <a:rPr lang="en-US" dirty="0">
                <a:solidFill>
                  <a:schemeClr val="bg1"/>
                </a:solidFill>
                <a:cs typeface="Arial" charset="0"/>
              </a:rPr>
              <a:t>Work with Trinbagonians</a:t>
            </a:r>
          </a:p>
          <a:p>
            <a:pPr lvl="1">
              <a:lnSpc>
                <a:spcPct val="200000"/>
              </a:lnSpc>
              <a:spcBef>
                <a:spcPct val="0"/>
              </a:spcBef>
              <a:spcAft>
                <a:spcPts val="1200"/>
              </a:spcAft>
              <a:buFont typeface="Arial" charset="0"/>
              <a:buChar char="•"/>
            </a:pPr>
            <a:r>
              <a:rPr lang="en-US" dirty="0">
                <a:solidFill>
                  <a:schemeClr val="bg1"/>
                </a:solidFill>
                <a:cs typeface="Arial" charset="0"/>
              </a:rPr>
              <a:t>Dedicated time to focus on real time issues</a:t>
            </a:r>
          </a:p>
          <a:p>
            <a:pPr lvl="1">
              <a:lnSpc>
                <a:spcPct val="200000"/>
              </a:lnSpc>
              <a:spcBef>
                <a:spcPct val="0"/>
              </a:spcBef>
              <a:spcAft>
                <a:spcPts val="1200"/>
              </a:spcAft>
              <a:buFont typeface="Arial" charset="0"/>
              <a:buChar char="•"/>
            </a:pPr>
            <a:r>
              <a:rPr lang="en-US" dirty="0">
                <a:solidFill>
                  <a:schemeClr val="bg1"/>
                </a:solidFill>
                <a:cs typeface="Arial" charset="0"/>
              </a:rPr>
              <a:t>Strengthen creative, adaptable, flexible, and resourceful muscles</a:t>
            </a:r>
          </a:p>
          <a:p>
            <a:pPr lvl="1">
              <a:lnSpc>
                <a:spcPct val="200000"/>
              </a:lnSpc>
              <a:spcBef>
                <a:spcPct val="0"/>
              </a:spcBef>
              <a:spcAft>
                <a:spcPts val="1200"/>
              </a:spcAft>
              <a:buFont typeface="Arial" charset="0"/>
              <a:buChar char="•"/>
            </a:pPr>
            <a:r>
              <a:rPr lang="en-US" dirty="0">
                <a:solidFill>
                  <a:schemeClr val="bg1"/>
                </a:solidFill>
                <a:cs typeface="Arial" charset="0"/>
              </a:rPr>
              <a:t>Professional development opportunity</a:t>
            </a:r>
          </a:p>
          <a:p>
            <a:pPr marL="0" indent="0">
              <a:buNone/>
            </a:pPr>
            <a:endParaRPr lang="en-US" dirty="0"/>
          </a:p>
        </p:txBody>
      </p:sp>
      <p:sp>
        <p:nvSpPr>
          <p:cNvPr id="6" name="Title 1">
            <a:extLst>
              <a:ext uri="{FF2B5EF4-FFF2-40B4-BE49-F238E27FC236}">
                <a16:creationId xmlns:a16="http://schemas.microsoft.com/office/drawing/2014/main" id="{E4B06A06-2958-4B46-A604-140D3007F3A7}"/>
              </a:ext>
            </a:extLst>
          </p:cNvPr>
          <p:cNvSpPr txBox="1">
            <a:spLocks/>
          </p:cNvSpPr>
          <p:nvPr/>
        </p:nvSpPr>
        <p:spPr>
          <a:xfrm>
            <a:off x="935664" y="6176963"/>
            <a:ext cx="5160335" cy="46953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en-US" sz="1050" b="1" dirty="0">
              <a:solidFill>
                <a:schemeClr val="accent3">
                  <a:lumMod val="75000"/>
                </a:schemeClr>
              </a:solidFill>
              <a:latin typeface="Lato"/>
              <a:cs typeface="Lao UI" pitchFamily="34" charset="0"/>
            </a:endParaRPr>
          </a:p>
        </p:txBody>
      </p:sp>
      <p:pic>
        <p:nvPicPr>
          <p:cNvPr id="10" name="Picture 9" descr="A picture containing clipart&#10;&#10;Description automatically generated">
            <a:extLst>
              <a:ext uri="{FF2B5EF4-FFF2-40B4-BE49-F238E27FC236}">
                <a16:creationId xmlns:a16="http://schemas.microsoft.com/office/drawing/2014/main" id="{B0D9C3B5-D8CE-4729-9E92-65489D1B5467}"/>
              </a:ext>
            </a:extLst>
          </p:cNvPr>
          <p:cNvPicPr>
            <a:picLocks noChangeAspect="1"/>
          </p:cNvPicPr>
          <p:nvPr/>
        </p:nvPicPr>
        <p:blipFill>
          <a:blip r:embed="rId5" cstate="screen">
            <a:alphaModFix amt="85000"/>
            <a:extLst>
              <a:ext uri="{28A0092B-C50C-407E-A947-70E740481C1C}">
                <a14:useLocalDpi xmlns:a14="http://schemas.microsoft.com/office/drawing/2010/main" val="0"/>
              </a:ext>
            </a:extLst>
          </a:blip>
          <a:stretch>
            <a:fillRect/>
          </a:stretch>
        </p:blipFill>
        <p:spPr>
          <a:xfrm rot="5400000">
            <a:off x="10228643" y="4875183"/>
            <a:ext cx="3290089" cy="580604"/>
          </a:xfrm>
          <a:prstGeom prst="rect">
            <a:avLst/>
          </a:prstGeom>
        </p:spPr>
      </p:pic>
    </p:spTree>
    <p:extLst>
      <p:ext uri="{BB962C8B-B14F-4D97-AF65-F5344CB8AC3E}">
        <p14:creationId xmlns:p14="http://schemas.microsoft.com/office/powerpoint/2010/main" val="34908727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5668991-4A72-4430-B48F-78C1E18F7C53}"/>
              </a:ext>
            </a:extLst>
          </p:cNvPr>
          <p:cNvSpPr/>
          <p:nvPr/>
        </p:nvSpPr>
        <p:spPr>
          <a:xfrm>
            <a:off x="0" y="466954"/>
            <a:ext cx="5791200" cy="979621"/>
          </a:xfrm>
          <a:prstGeom prst="rect">
            <a:avLst/>
          </a:prstGeom>
          <a:solidFill>
            <a:schemeClr val="accent1">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 name="Title 1">
            <a:extLst>
              <a:ext uri="{FF2B5EF4-FFF2-40B4-BE49-F238E27FC236}">
                <a16:creationId xmlns:a16="http://schemas.microsoft.com/office/drawing/2014/main" id="{FA594B02-CF8C-4871-8477-EA3E83B99DAD}"/>
              </a:ext>
            </a:extLst>
          </p:cNvPr>
          <p:cNvSpPr>
            <a:spLocks noGrp="1"/>
          </p:cNvSpPr>
          <p:nvPr>
            <p:ph type="title"/>
          </p:nvPr>
        </p:nvSpPr>
        <p:spPr>
          <a:xfrm>
            <a:off x="897565" y="293982"/>
            <a:ext cx="4763814" cy="1325563"/>
          </a:xfrm>
        </p:spPr>
        <p:txBody>
          <a:bodyPr>
            <a:normAutofit/>
          </a:bodyPr>
          <a:lstStyle/>
          <a:p>
            <a:r>
              <a:rPr lang="en-US" b="1" dirty="0">
                <a:solidFill>
                  <a:schemeClr val="bg1"/>
                </a:solidFill>
                <a:latin typeface="Garamond" panose="02020404030301010803" pitchFamily="18" charset="0"/>
              </a:rPr>
              <a:t>Interested?</a:t>
            </a:r>
            <a:endParaRPr lang="en-US" dirty="0">
              <a:solidFill>
                <a:schemeClr val="bg1"/>
              </a:solidFill>
            </a:endParaRPr>
          </a:p>
        </p:txBody>
      </p:sp>
      <p:sp>
        <p:nvSpPr>
          <p:cNvPr id="10" name="Content Placeholder 2">
            <a:extLst>
              <a:ext uri="{FF2B5EF4-FFF2-40B4-BE49-F238E27FC236}">
                <a16:creationId xmlns:a16="http://schemas.microsoft.com/office/drawing/2014/main" id="{4F80D39C-4E66-40DF-A7E1-9D3343447343}"/>
              </a:ext>
            </a:extLst>
          </p:cNvPr>
          <p:cNvSpPr>
            <a:spLocks noGrp="1"/>
          </p:cNvSpPr>
          <p:nvPr>
            <p:ph idx="1"/>
          </p:nvPr>
        </p:nvSpPr>
        <p:spPr>
          <a:xfrm>
            <a:off x="6160910" y="466954"/>
            <a:ext cx="5791200" cy="979621"/>
          </a:xfrm>
        </p:spPr>
        <p:txBody>
          <a:bodyPr anchor="ctr">
            <a:normAutofit/>
          </a:bodyPr>
          <a:lstStyle/>
          <a:p>
            <a:pPr marL="0" indent="0" algn="ctr">
              <a:buNone/>
            </a:pPr>
            <a:r>
              <a:rPr lang="en-US" sz="3600" i="1" dirty="0">
                <a:solidFill>
                  <a:schemeClr val="accent1">
                    <a:lumMod val="75000"/>
                  </a:schemeClr>
                </a:solidFill>
                <a:latin typeface="Arial" panose="020B0604020202020204" pitchFamily="34" charset="0"/>
                <a:cs typeface="Arial" panose="020B0604020202020204" pitchFamily="34" charset="0"/>
              </a:rPr>
              <a:t>https://ag.purdue.edu/ipia</a:t>
            </a:r>
            <a:endParaRPr lang="en-US" i="1" dirty="0">
              <a:solidFill>
                <a:schemeClr val="accent1">
                  <a:lumMod val="75000"/>
                </a:schemeClr>
              </a:solidFill>
              <a:latin typeface="Arial" panose="020B0604020202020204" pitchFamily="34" charset="0"/>
              <a:cs typeface="Arial" panose="020B0604020202020204" pitchFamily="34" charset="0"/>
            </a:endParaRPr>
          </a:p>
        </p:txBody>
      </p:sp>
      <p:sp>
        <p:nvSpPr>
          <p:cNvPr id="8" name="Flowchart: Data 7">
            <a:extLst>
              <a:ext uri="{FF2B5EF4-FFF2-40B4-BE49-F238E27FC236}">
                <a16:creationId xmlns:a16="http://schemas.microsoft.com/office/drawing/2014/main" id="{6315AC0D-8378-48A7-828C-461D0BD8E349}"/>
              </a:ext>
            </a:extLst>
          </p:cNvPr>
          <p:cNvSpPr/>
          <p:nvPr/>
        </p:nvSpPr>
        <p:spPr>
          <a:xfrm>
            <a:off x="3691" y="466954"/>
            <a:ext cx="988320" cy="988731"/>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10000"/>
              <a:gd name="connsiteY0" fmla="*/ 10000 h 10000"/>
              <a:gd name="connsiteX1" fmla="*/ 6851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3197"/>
              <a:gd name="connsiteY0" fmla="*/ 10093 h 10093"/>
              <a:gd name="connsiteX1" fmla="*/ 48 w 3197"/>
              <a:gd name="connsiteY1" fmla="*/ 0 h 10093"/>
              <a:gd name="connsiteX2" fmla="*/ 3197 w 3197"/>
              <a:gd name="connsiteY2" fmla="*/ 0 h 10093"/>
              <a:gd name="connsiteX3" fmla="*/ 1197 w 3197"/>
              <a:gd name="connsiteY3" fmla="*/ 10000 h 10093"/>
              <a:gd name="connsiteX4" fmla="*/ 0 w 3197"/>
              <a:gd name="connsiteY4" fmla="*/ 10093 h 10093"/>
              <a:gd name="connsiteX0" fmla="*/ 0 w 10000"/>
              <a:gd name="connsiteY0" fmla="*/ 10000 h 10000"/>
              <a:gd name="connsiteX1" fmla="*/ 57 w 10000"/>
              <a:gd name="connsiteY1" fmla="*/ 0 h 10000"/>
              <a:gd name="connsiteX2" fmla="*/ 10000 w 10000"/>
              <a:gd name="connsiteY2" fmla="*/ 0 h 10000"/>
              <a:gd name="connsiteX3" fmla="*/ 3744 w 10000"/>
              <a:gd name="connsiteY3" fmla="*/ 9908 h 10000"/>
              <a:gd name="connsiteX4" fmla="*/ 0 w 10000"/>
              <a:gd name="connsiteY4" fmla="*/ 1000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10000"/>
                </a:moveTo>
                <a:cubicBezTo>
                  <a:pt x="50" y="6667"/>
                  <a:pt x="7" y="3333"/>
                  <a:pt x="57" y="0"/>
                </a:cubicBezTo>
                <a:lnTo>
                  <a:pt x="10000" y="0"/>
                </a:lnTo>
                <a:lnTo>
                  <a:pt x="3744" y="9908"/>
                </a:lnTo>
                <a:lnTo>
                  <a:pt x="0" y="10000"/>
                </a:lnTo>
                <a:close/>
              </a:path>
            </a:pathLst>
          </a:custGeom>
          <a:solidFill>
            <a:schemeClr val="accent1">
              <a:lumMod val="60000"/>
              <a:lumOff val="4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B4ACBE9B-E7DA-4543-A522-23EF13A75AC2}"/>
              </a:ext>
            </a:extLst>
          </p:cNvPr>
          <p:cNvPicPr>
            <a:picLocks noChangeAspect="1"/>
          </p:cNvPicPr>
          <p:nvPr/>
        </p:nvPicPr>
        <p:blipFill rotWithShape="1">
          <a:blip r:embed="rId3"/>
          <a:srcRect l="62976" t="6804" r="1786" b="46582"/>
          <a:stretch/>
        </p:blipFill>
        <p:spPr>
          <a:xfrm>
            <a:off x="0" y="1569691"/>
            <a:ext cx="12192000" cy="5288309"/>
          </a:xfrm>
          <a:prstGeom prst="rect">
            <a:avLst/>
          </a:prstGeom>
          <a:solidFill>
            <a:schemeClr val="accent1">
              <a:alpha val="28000"/>
            </a:schemeClr>
          </a:solidFill>
        </p:spPr>
      </p:pic>
    </p:spTree>
    <p:extLst>
      <p:ext uri="{BB962C8B-B14F-4D97-AF65-F5344CB8AC3E}">
        <p14:creationId xmlns:p14="http://schemas.microsoft.com/office/powerpoint/2010/main" val="33385840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D2CFE49-9DD4-4F53-B64A-460478630FC1}"/>
              </a:ext>
            </a:extLst>
          </p:cNvPr>
          <p:cNvPicPr>
            <a:picLocks noChangeAspect="1"/>
          </p:cNvPicPr>
          <p:nvPr/>
        </p:nvPicPr>
        <p:blipFill rotWithShape="1">
          <a:blip r:embed="rId3"/>
          <a:srcRect l="19357" r="20422"/>
          <a:stretch/>
        </p:blipFill>
        <p:spPr>
          <a:xfrm>
            <a:off x="0" y="-41094"/>
            <a:ext cx="7913676" cy="6899094"/>
          </a:xfrm>
          <a:prstGeom prst="rect">
            <a:avLst/>
          </a:prstGeom>
        </p:spPr>
      </p:pic>
      <p:sp>
        <p:nvSpPr>
          <p:cNvPr id="6" name="Rectangle 5"/>
          <p:cNvSpPr/>
          <p:nvPr/>
        </p:nvSpPr>
        <p:spPr>
          <a:xfrm>
            <a:off x="4742121" y="3084491"/>
            <a:ext cx="7448447" cy="1320800"/>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8" name="TextBox 17">
            <a:extLst>
              <a:ext uri="{FF2B5EF4-FFF2-40B4-BE49-F238E27FC236}">
                <a16:creationId xmlns:a16="http://schemas.microsoft.com/office/drawing/2014/main" id="{9CC83DE0-F385-4C02-BBF4-6CA768165392}"/>
              </a:ext>
            </a:extLst>
          </p:cNvPr>
          <p:cNvSpPr txBox="1"/>
          <p:nvPr/>
        </p:nvSpPr>
        <p:spPr>
          <a:xfrm>
            <a:off x="4912242" y="3206282"/>
            <a:ext cx="5420279" cy="1077218"/>
          </a:xfrm>
          <a:prstGeom prst="rect">
            <a:avLst/>
          </a:prstGeom>
          <a:noFill/>
        </p:spPr>
        <p:txBody>
          <a:bodyPr wrap="square" rtlCol="0">
            <a:spAutoFit/>
          </a:bodyPr>
          <a:lstStyle/>
          <a:p>
            <a:r>
              <a:rPr lang="en-US" sz="3200" b="1" i="1" dirty="0">
                <a:solidFill>
                  <a:schemeClr val="bg1"/>
                </a:solidFill>
                <a:latin typeface="Lato" pitchFamily="34" charset="0"/>
                <a:ea typeface="Lato" pitchFamily="34" charset="0"/>
                <a:cs typeface="Lato" pitchFamily="34" charset="0"/>
              </a:rPr>
              <a:t>IDWG</a:t>
            </a:r>
          </a:p>
          <a:p>
            <a:r>
              <a:rPr lang="en-US" sz="3200" i="1" dirty="0">
                <a:solidFill>
                  <a:schemeClr val="bg1"/>
                </a:solidFill>
                <a:latin typeface="Lato" pitchFamily="34" charset="0"/>
                <a:ea typeface="Lato" pitchFamily="34" charset="0"/>
                <a:cs typeface="Lato" pitchFamily="34" charset="0"/>
              </a:rPr>
              <a:t>March 2022</a:t>
            </a:r>
          </a:p>
        </p:txBody>
      </p:sp>
      <p:sp>
        <p:nvSpPr>
          <p:cNvPr id="2" name="Flowchart: Data 1">
            <a:extLst>
              <a:ext uri="{FF2B5EF4-FFF2-40B4-BE49-F238E27FC236}">
                <a16:creationId xmlns:a16="http://schemas.microsoft.com/office/drawing/2014/main" id="{747508A7-FBC2-4B24-B116-76ADE724DE1A}"/>
              </a:ext>
            </a:extLst>
          </p:cNvPr>
          <p:cNvSpPr/>
          <p:nvPr/>
        </p:nvSpPr>
        <p:spPr>
          <a:xfrm>
            <a:off x="9476791" y="3084492"/>
            <a:ext cx="2727027" cy="1320800"/>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8000"/>
              <a:gd name="connsiteY0" fmla="*/ 10000 h 10000"/>
              <a:gd name="connsiteX1" fmla="*/ 2000 w 8000"/>
              <a:gd name="connsiteY1" fmla="*/ 0 h 10000"/>
              <a:gd name="connsiteX2" fmla="*/ 7988 w 8000"/>
              <a:gd name="connsiteY2" fmla="*/ 0 h 10000"/>
              <a:gd name="connsiteX3" fmla="*/ 8000 w 8000"/>
              <a:gd name="connsiteY3" fmla="*/ 10000 h 10000"/>
              <a:gd name="connsiteX4" fmla="*/ 0 w 8000"/>
              <a:gd name="connsiteY4" fmla="*/ 1000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00" h="10000">
                <a:moveTo>
                  <a:pt x="0" y="10000"/>
                </a:moveTo>
                <a:lnTo>
                  <a:pt x="2000" y="0"/>
                </a:lnTo>
                <a:lnTo>
                  <a:pt x="7988" y="0"/>
                </a:lnTo>
                <a:cubicBezTo>
                  <a:pt x="7992" y="3333"/>
                  <a:pt x="7996" y="6667"/>
                  <a:pt x="8000" y="10000"/>
                </a:cubicBezTo>
                <a:lnTo>
                  <a:pt x="0" y="10000"/>
                </a:lnTo>
                <a:close/>
              </a:path>
            </a:pathLst>
          </a:custGeom>
          <a:solidFill>
            <a:schemeClr val="accent2">
              <a:lumMod val="60000"/>
              <a:lumOff val="4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8300553" y="4823747"/>
            <a:ext cx="3503137" cy="707886"/>
          </a:xfrm>
          <a:prstGeom prst="rect">
            <a:avLst/>
          </a:prstGeom>
          <a:noFill/>
        </p:spPr>
        <p:txBody>
          <a:bodyPr wrap="square" rtlCol="0">
            <a:spAutoFit/>
          </a:bodyPr>
          <a:lstStyle/>
          <a:p>
            <a:r>
              <a:rPr lang="en-US" sz="2000" b="1" dirty="0">
                <a:latin typeface="Lato" panose="020F0502020204030203" pitchFamily="34" charset="0"/>
              </a:rPr>
              <a:t>Amanda Dickson</a:t>
            </a:r>
          </a:p>
          <a:p>
            <a:r>
              <a:rPr lang="en-US" sz="2000" b="1" dirty="0">
                <a:latin typeface="Lato" panose="020F0502020204030203" pitchFamily="34" charset="0"/>
              </a:rPr>
              <a:t>dicksona@purdue.edu</a:t>
            </a:r>
          </a:p>
        </p:txBody>
      </p:sp>
      <p:sp>
        <p:nvSpPr>
          <p:cNvPr id="10" name="TextBox 9">
            <a:extLst>
              <a:ext uri="{FF2B5EF4-FFF2-40B4-BE49-F238E27FC236}">
                <a16:creationId xmlns:a16="http://schemas.microsoft.com/office/drawing/2014/main" id="{7365F3F5-3643-497D-830C-4EE51E5E9B0A}"/>
              </a:ext>
            </a:extLst>
          </p:cNvPr>
          <p:cNvSpPr txBox="1"/>
          <p:nvPr/>
        </p:nvSpPr>
        <p:spPr>
          <a:xfrm>
            <a:off x="8100088" y="428538"/>
            <a:ext cx="3904068" cy="923330"/>
          </a:xfrm>
          <a:prstGeom prst="rect">
            <a:avLst/>
          </a:prstGeom>
          <a:noFill/>
        </p:spPr>
        <p:txBody>
          <a:bodyPr wrap="square" rtlCol="0">
            <a:spAutoFit/>
          </a:bodyPr>
          <a:lstStyle/>
          <a:p>
            <a:r>
              <a:rPr lang="en-US" sz="5400" b="1" dirty="0">
                <a:solidFill>
                  <a:schemeClr val="accent6">
                    <a:lumMod val="75000"/>
                  </a:schemeClr>
                </a:solidFill>
                <a:latin typeface="Segoe UI" pitchFamily="34" charset="0"/>
                <a:ea typeface="Segoe UI" pitchFamily="34" charset="0"/>
                <a:cs typeface="Segoe UI" pitchFamily="34" charset="0"/>
              </a:rPr>
              <a:t>Questions?</a:t>
            </a:r>
          </a:p>
        </p:txBody>
      </p:sp>
      <p:pic>
        <p:nvPicPr>
          <p:cNvPr id="5" name="Picture 4">
            <a:extLst>
              <a:ext uri="{FF2B5EF4-FFF2-40B4-BE49-F238E27FC236}">
                <a16:creationId xmlns:a16="http://schemas.microsoft.com/office/drawing/2014/main" id="{679F60F4-DCB1-4C24-ACF2-C2FEB5C696C2}"/>
              </a:ext>
            </a:extLst>
          </p:cNvPr>
          <p:cNvPicPr>
            <a:picLocks noChangeAspect="1"/>
          </p:cNvPicPr>
          <p:nvPr/>
        </p:nvPicPr>
        <p:blipFill>
          <a:blip r:embed="rId4"/>
          <a:stretch>
            <a:fillRect/>
          </a:stretch>
        </p:blipFill>
        <p:spPr>
          <a:xfrm>
            <a:off x="-179445" y="-41094"/>
            <a:ext cx="3033396" cy="1162469"/>
          </a:xfrm>
          <a:prstGeom prst="rect">
            <a:avLst/>
          </a:prstGeom>
        </p:spPr>
      </p:pic>
      <p:pic>
        <p:nvPicPr>
          <p:cNvPr id="7" name="Picture 6">
            <a:extLst>
              <a:ext uri="{FF2B5EF4-FFF2-40B4-BE49-F238E27FC236}">
                <a16:creationId xmlns:a16="http://schemas.microsoft.com/office/drawing/2014/main" id="{A854A3AF-9620-4533-984B-B8B5C70F23D5}"/>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9068025" y="6236115"/>
            <a:ext cx="3033396" cy="542971"/>
          </a:xfrm>
          <a:prstGeom prst="rect">
            <a:avLst/>
          </a:prstGeom>
        </p:spPr>
      </p:pic>
    </p:spTree>
    <p:extLst>
      <p:ext uri="{BB962C8B-B14F-4D97-AF65-F5344CB8AC3E}">
        <p14:creationId xmlns:p14="http://schemas.microsoft.com/office/powerpoint/2010/main" val="42926420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D38DAE5-D38D-4515-BE31-19A529C11E76}"/>
              </a:ext>
            </a:extLst>
          </p:cNvPr>
          <p:cNvSpPr/>
          <p:nvPr/>
        </p:nvSpPr>
        <p:spPr>
          <a:xfrm>
            <a:off x="0" y="0"/>
            <a:ext cx="5253134" cy="6858000"/>
          </a:xfrm>
          <a:prstGeom prst="rect">
            <a:avLst/>
          </a:prstGeom>
          <a:solidFill>
            <a:schemeClr val="accent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FAFE2D97-093F-4575-AC49-1E30D79FF593}"/>
              </a:ext>
            </a:extLst>
          </p:cNvPr>
          <p:cNvSpPr/>
          <p:nvPr/>
        </p:nvSpPr>
        <p:spPr>
          <a:xfrm>
            <a:off x="-1" y="466954"/>
            <a:ext cx="5253135" cy="1320800"/>
          </a:xfrm>
          <a:prstGeom prst="rect">
            <a:avLst/>
          </a:prstGeom>
          <a:solidFill>
            <a:schemeClr val="accent1">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2" name="Flowchart: Data 11">
            <a:extLst>
              <a:ext uri="{FF2B5EF4-FFF2-40B4-BE49-F238E27FC236}">
                <a16:creationId xmlns:a16="http://schemas.microsoft.com/office/drawing/2014/main" id="{DF9A8A82-7CD9-44F8-A2A0-2F4CA8B8FD00}"/>
              </a:ext>
            </a:extLst>
          </p:cNvPr>
          <p:cNvSpPr/>
          <p:nvPr/>
        </p:nvSpPr>
        <p:spPr>
          <a:xfrm>
            <a:off x="-5677" y="466954"/>
            <a:ext cx="997688" cy="1320800"/>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4833 w 8000"/>
              <a:gd name="connsiteY0" fmla="*/ 10000 h 10000"/>
              <a:gd name="connsiteX1" fmla="*/ 0 w 8000"/>
              <a:gd name="connsiteY1" fmla="*/ 0 h 10000"/>
              <a:gd name="connsiteX2" fmla="*/ 8000 w 8000"/>
              <a:gd name="connsiteY2" fmla="*/ 0 h 10000"/>
              <a:gd name="connsiteX3" fmla="*/ 6000 w 8000"/>
              <a:gd name="connsiteY3" fmla="*/ 10000 h 10000"/>
              <a:gd name="connsiteX4" fmla="*/ 4833 w 8000"/>
              <a:gd name="connsiteY4" fmla="*/ 10000 h 10000"/>
              <a:gd name="connsiteX0" fmla="*/ 0 w 3959"/>
              <a:gd name="connsiteY0" fmla="*/ 10000 h 10000"/>
              <a:gd name="connsiteX1" fmla="*/ 23 w 3959"/>
              <a:gd name="connsiteY1" fmla="*/ 69 h 10000"/>
              <a:gd name="connsiteX2" fmla="*/ 3959 w 3959"/>
              <a:gd name="connsiteY2" fmla="*/ 0 h 10000"/>
              <a:gd name="connsiteX3" fmla="*/ 1459 w 3959"/>
              <a:gd name="connsiteY3" fmla="*/ 10000 h 10000"/>
              <a:gd name="connsiteX4" fmla="*/ 0 w 3959"/>
              <a:gd name="connsiteY4" fmla="*/ 1000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9" h="10000">
                <a:moveTo>
                  <a:pt x="0" y="10000"/>
                </a:moveTo>
                <a:cubicBezTo>
                  <a:pt x="8" y="6690"/>
                  <a:pt x="15" y="3379"/>
                  <a:pt x="23" y="69"/>
                </a:cubicBezTo>
                <a:lnTo>
                  <a:pt x="3959" y="0"/>
                </a:lnTo>
                <a:lnTo>
                  <a:pt x="1459" y="10000"/>
                </a:lnTo>
                <a:lnTo>
                  <a:pt x="0" y="10000"/>
                </a:lnTo>
                <a:close/>
              </a:path>
            </a:pathLst>
          </a:custGeom>
          <a:solidFill>
            <a:schemeClr val="accent1">
              <a:lumMod val="60000"/>
              <a:lumOff val="4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A594B02-CF8C-4871-8477-EA3E83B99DAD}"/>
              </a:ext>
            </a:extLst>
          </p:cNvPr>
          <p:cNvSpPr>
            <a:spLocks noGrp="1"/>
          </p:cNvSpPr>
          <p:nvPr>
            <p:ph type="title"/>
          </p:nvPr>
        </p:nvSpPr>
        <p:spPr>
          <a:xfrm>
            <a:off x="838200" y="513194"/>
            <a:ext cx="10515600" cy="1325563"/>
          </a:xfrm>
        </p:spPr>
        <p:txBody>
          <a:bodyPr>
            <a:normAutofit/>
          </a:bodyPr>
          <a:lstStyle/>
          <a:p>
            <a:r>
              <a:rPr lang="en-US" b="1" dirty="0">
                <a:solidFill>
                  <a:schemeClr val="bg1"/>
                </a:solidFill>
                <a:latin typeface="Garamond" panose="02020404030301010803" pitchFamily="18" charset="0"/>
              </a:rPr>
              <a:t>F2F Background</a:t>
            </a:r>
            <a:endParaRPr lang="en-US" dirty="0">
              <a:solidFill>
                <a:schemeClr val="bg1"/>
              </a:solidFill>
            </a:endParaRPr>
          </a:p>
        </p:txBody>
      </p:sp>
      <p:sp>
        <p:nvSpPr>
          <p:cNvPr id="14" name="Title 1">
            <a:extLst>
              <a:ext uri="{FF2B5EF4-FFF2-40B4-BE49-F238E27FC236}">
                <a16:creationId xmlns:a16="http://schemas.microsoft.com/office/drawing/2014/main" id="{F33B2D7A-3693-435F-9AEF-2B9340D2862D}"/>
              </a:ext>
            </a:extLst>
          </p:cNvPr>
          <p:cNvSpPr txBox="1">
            <a:spLocks/>
          </p:cNvSpPr>
          <p:nvPr/>
        </p:nvSpPr>
        <p:spPr>
          <a:xfrm>
            <a:off x="838200" y="6176963"/>
            <a:ext cx="5466907" cy="46953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en-US" sz="1050" b="1" dirty="0">
              <a:solidFill>
                <a:schemeClr val="accent3">
                  <a:lumMod val="75000"/>
                </a:schemeClr>
              </a:solidFill>
              <a:latin typeface="Lato"/>
              <a:cs typeface="Lao UI" pitchFamily="34" charset="0"/>
            </a:endParaRPr>
          </a:p>
        </p:txBody>
      </p:sp>
      <p:pic>
        <p:nvPicPr>
          <p:cNvPr id="6" name="Picture 5" descr="A group of people standing in the grass&#10;&#10;Description automatically generated">
            <a:extLst>
              <a:ext uri="{FF2B5EF4-FFF2-40B4-BE49-F238E27FC236}">
                <a16:creationId xmlns:a16="http://schemas.microsoft.com/office/drawing/2014/main" id="{2B70A8E6-828B-4E5C-9BB5-AB6E99981A89}"/>
              </a:ext>
            </a:extLst>
          </p:cNvPr>
          <p:cNvPicPr>
            <a:picLocks noChangeAspect="1"/>
          </p:cNvPicPr>
          <p:nvPr/>
        </p:nvPicPr>
        <p:blipFill>
          <a:blip r:embed="rId3" cstate="screen">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0" y="5386732"/>
            <a:ext cx="1929657" cy="1489824"/>
          </a:xfrm>
          <a:prstGeom prst="rect">
            <a:avLst/>
          </a:prstGeom>
        </p:spPr>
      </p:pic>
      <p:pic>
        <p:nvPicPr>
          <p:cNvPr id="11" name="Picture 10" descr="A group of people standing in front of a crowd&#10;&#10;Description automatically generated">
            <a:extLst>
              <a:ext uri="{FF2B5EF4-FFF2-40B4-BE49-F238E27FC236}">
                <a16:creationId xmlns:a16="http://schemas.microsoft.com/office/drawing/2014/main" id="{62DD410B-DA55-4EE0-80DE-64A415F7BABA}"/>
              </a:ext>
            </a:extLst>
          </p:cNvPr>
          <p:cNvPicPr>
            <a:picLocks noChangeAspect="1"/>
          </p:cNvPicPr>
          <p:nvPr/>
        </p:nvPicPr>
        <p:blipFill rotWithShape="1">
          <a:blip r:embed="rId5" cstate="screen">
            <a:extLst>
              <a:ext uri="{28A0092B-C50C-407E-A947-70E740481C1C}">
                <a14:useLocalDpi xmlns:a14="http://schemas.microsoft.com/office/drawing/2010/main" val="0"/>
              </a:ext>
            </a:extLst>
          </a:blip>
          <a:srcRect r="26012"/>
          <a:stretch/>
        </p:blipFill>
        <p:spPr>
          <a:xfrm>
            <a:off x="1909024" y="5386732"/>
            <a:ext cx="1400897" cy="1489823"/>
          </a:xfrm>
          <a:prstGeom prst="rect">
            <a:avLst/>
          </a:prstGeom>
        </p:spPr>
      </p:pic>
      <p:pic>
        <p:nvPicPr>
          <p:cNvPr id="19" name="Picture 18" descr="A person sitting on a table&#10;&#10;Description automatically generated">
            <a:extLst>
              <a:ext uri="{FF2B5EF4-FFF2-40B4-BE49-F238E27FC236}">
                <a16:creationId xmlns:a16="http://schemas.microsoft.com/office/drawing/2014/main" id="{D831D128-4BCA-40B0-8A28-D6D87014D6AB}"/>
              </a:ext>
            </a:extLst>
          </p:cNvPr>
          <p:cNvPicPr>
            <a:picLocks noChangeAspect="1"/>
          </p:cNvPicPr>
          <p:nvPr/>
        </p:nvPicPr>
        <p:blipFill>
          <a:blip r:embed="rId6" cstate="screen">
            <a:extLst>
              <a:ext uri="{BEBA8EAE-BF5A-486C-A8C5-ECC9F3942E4B}">
                <a14:imgProps xmlns:a14="http://schemas.microsoft.com/office/drawing/2010/main">
                  <a14:imgLayer r:embed="rId7">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3267132" y="5386731"/>
            <a:ext cx="1986003" cy="1489823"/>
          </a:xfrm>
          <a:prstGeom prst="rect">
            <a:avLst/>
          </a:prstGeom>
        </p:spPr>
      </p:pic>
      <p:sp>
        <p:nvSpPr>
          <p:cNvPr id="20" name="Content Placeholder 2">
            <a:extLst>
              <a:ext uri="{FF2B5EF4-FFF2-40B4-BE49-F238E27FC236}">
                <a16:creationId xmlns:a16="http://schemas.microsoft.com/office/drawing/2014/main" id="{B927ABEA-665D-4336-949B-5FF9B3E4A738}"/>
              </a:ext>
            </a:extLst>
          </p:cNvPr>
          <p:cNvSpPr>
            <a:spLocks noGrp="1"/>
          </p:cNvSpPr>
          <p:nvPr>
            <p:ph idx="1"/>
          </p:nvPr>
        </p:nvSpPr>
        <p:spPr>
          <a:xfrm>
            <a:off x="5573078" y="476295"/>
            <a:ext cx="5738741" cy="5588768"/>
          </a:xfrm>
        </p:spPr>
        <p:txBody>
          <a:bodyPr>
            <a:normAutofit/>
          </a:bodyPr>
          <a:lstStyle/>
          <a:p>
            <a:pPr marL="0" indent="0">
              <a:buNone/>
            </a:pPr>
            <a:r>
              <a:rPr lang="en-US" b="1" i="1" dirty="0">
                <a:solidFill>
                  <a:schemeClr val="bg2">
                    <a:lumMod val="50000"/>
                  </a:schemeClr>
                </a:solidFill>
                <a:latin typeface="Garamond" panose="02020404030301010803" pitchFamily="18" charset="0"/>
              </a:rPr>
              <a:t>Eight Program Implementers</a:t>
            </a:r>
          </a:p>
        </p:txBody>
      </p:sp>
      <p:sp>
        <p:nvSpPr>
          <p:cNvPr id="4" name="TextBox 3"/>
          <p:cNvSpPr txBox="1"/>
          <p:nvPr/>
        </p:nvSpPr>
        <p:spPr>
          <a:xfrm>
            <a:off x="396551" y="1905661"/>
            <a:ext cx="4856583" cy="3385542"/>
          </a:xfrm>
          <a:prstGeom prst="rect">
            <a:avLst/>
          </a:prstGeom>
          <a:noFill/>
          <a:ln>
            <a:noFill/>
          </a:ln>
        </p:spPr>
        <p:txBody>
          <a:bodyPr wrap="square" rtlCol="0">
            <a:spAutoFit/>
          </a:bodyPr>
          <a:lstStyle/>
          <a:p>
            <a:pPr marL="285750" indent="-285750">
              <a:lnSpc>
                <a:spcPts val="2400"/>
              </a:lnSpc>
              <a:buFont typeface="Arial" panose="020B0604020202020204" pitchFamily="34" charset="0"/>
              <a:buChar char="•"/>
            </a:pPr>
            <a:r>
              <a:rPr lang="en-US" sz="1600" dirty="0">
                <a:latin typeface="Segoe UI" panose="020B0502040204020203" pitchFamily="34" charset="0"/>
                <a:cs typeface="Segoe UI" panose="020B0502040204020203" pitchFamily="34" charset="0"/>
              </a:rPr>
              <a:t>Started with 1985 Agricultural Development and Trade Act (Farm Bill), proposed by Representative Bereuter of Nebraska</a:t>
            </a:r>
          </a:p>
          <a:p>
            <a:pPr>
              <a:lnSpc>
                <a:spcPts val="2400"/>
              </a:lnSpc>
            </a:pPr>
            <a:endParaRPr lang="en-US" sz="1600" dirty="0">
              <a:latin typeface="Segoe UI" panose="020B0502040204020203" pitchFamily="34" charset="0"/>
              <a:cs typeface="Segoe UI" panose="020B0502040204020203" pitchFamily="34" charset="0"/>
            </a:endParaRPr>
          </a:p>
          <a:p>
            <a:pPr marL="285750" indent="-285750">
              <a:lnSpc>
                <a:spcPts val="2400"/>
              </a:lnSpc>
              <a:buFont typeface="Arial" panose="020B0604020202020204" pitchFamily="34" charset="0"/>
              <a:buChar char="•"/>
            </a:pPr>
            <a:r>
              <a:rPr lang="en-US" sz="1600" dirty="0">
                <a:latin typeface="Segoe UI" panose="020B0502040204020203" pitchFamily="34" charset="0"/>
                <a:cs typeface="Segoe UI" panose="020B0502040204020203" pitchFamily="34" charset="0"/>
              </a:rPr>
              <a:t>Farm Bill provides authorization in 5-year periods</a:t>
            </a:r>
          </a:p>
          <a:p>
            <a:pPr marL="285750" indent="-285750">
              <a:lnSpc>
                <a:spcPts val="2400"/>
              </a:lnSpc>
              <a:buFont typeface="Arial" panose="020B0604020202020204" pitchFamily="34" charset="0"/>
              <a:buChar char="•"/>
            </a:pPr>
            <a:endParaRPr lang="en-US" sz="1600" dirty="0">
              <a:latin typeface="Segoe UI" panose="020B0502040204020203" pitchFamily="34" charset="0"/>
              <a:cs typeface="Segoe UI" panose="020B0502040204020203" pitchFamily="34" charset="0"/>
            </a:endParaRPr>
          </a:p>
          <a:p>
            <a:pPr marL="285750" indent="-285750">
              <a:lnSpc>
                <a:spcPts val="2400"/>
              </a:lnSpc>
              <a:buFont typeface="Arial" panose="020B0604020202020204" pitchFamily="34" charset="0"/>
              <a:buChar char="•"/>
            </a:pPr>
            <a:r>
              <a:rPr lang="en-US" sz="1600" dirty="0">
                <a:latin typeface="Segoe UI" panose="020B0502040204020203" pitchFamily="34" charset="0"/>
                <a:cs typeface="Segoe UI" panose="020B0502040204020203" pitchFamily="34" charset="0"/>
              </a:rPr>
              <a:t>Managed by USAID</a:t>
            </a:r>
          </a:p>
          <a:p>
            <a:pPr>
              <a:lnSpc>
                <a:spcPts val="2400"/>
              </a:lnSpc>
            </a:pPr>
            <a:endParaRPr lang="en-US" sz="1600" dirty="0">
              <a:latin typeface="Segoe UI" panose="020B0502040204020203" pitchFamily="34" charset="0"/>
              <a:cs typeface="Segoe UI" panose="020B0502040204020203" pitchFamily="34" charset="0"/>
            </a:endParaRPr>
          </a:p>
          <a:p>
            <a:pPr marL="285750" indent="-285750">
              <a:lnSpc>
                <a:spcPts val="2400"/>
              </a:lnSpc>
              <a:buFont typeface="Arial" panose="020B0604020202020204" pitchFamily="34" charset="0"/>
              <a:buChar char="•"/>
            </a:pPr>
            <a:r>
              <a:rPr lang="en-US" sz="1600" dirty="0">
                <a:latin typeface="Segoe UI" panose="020B0502040204020203" pitchFamily="34" charset="0"/>
                <a:cs typeface="Segoe UI" panose="020B0502040204020203" pitchFamily="34" charset="0"/>
              </a:rPr>
              <a:t>Currently in the 2019-2023 cycle</a:t>
            </a:r>
          </a:p>
          <a:p>
            <a:r>
              <a:rPr lang="en-US" sz="1400" dirty="0"/>
              <a:t> </a:t>
            </a:r>
            <a:endParaRPr lang="en-US" dirty="0"/>
          </a:p>
        </p:txBody>
      </p:sp>
      <p:sp>
        <p:nvSpPr>
          <p:cNvPr id="9" name="Right Triangle 8">
            <a:extLst>
              <a:ext uri="{FF2B5EF4-FFF2-40B4-BE49-F238E27FC236}">
                <a16:creationId xmlns:a16="http://schemas.microsoft.com/office/drawing/2014/main" id="{1907F377-85CC-43FD-B1B9-5105346B317C}"/>
              </a:ext>
            </a:extLst>
          </p:cNvPr>
          <p:cNvSpPr/>
          <p:nvPr/>
        </p:nvSpPr>
        <p:spPr>
          <a:xfrm flipH="1">
            <a:off x="10775277" y="0"/>
            <a:ext cx="1422400" cy="6858000"/>
          </a:xfrm>
          <a:prstGeom prst="rtTriangle">
            <a:avLst/>
          </a:prstGeom>
          <a:solidFill>
            <a:srgbClr val="5B801F">
              <a:alpha val="3882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close up of a logo&#10;&#10;Description automatically generated">
            <a:extLst>
              <a:ext uri="{FF2B5EF4-FFF2-40B4-BE49-F238E27FC236}">
                <a16:creationId xmlns:a16="http://schemas.microsoft.com/office/drawing/2014/main" id="{4FC7B172-1EA9-42AC-AAA2-2D9749364E7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76245" y="1018364"/>
            <a:ext cx="3217249" cy="1692035"/>
          </a:xfrm>
          <a:prstGeom prst="rect">
            <a:avLst/>
          </a:prstGeom>
        </p:spPr>
      </p:pic>
      <p:pic>
        <p:nvPicPr>
          <p:cNvPr id="16" name="Picture 15">
            <a:extLst>
              <a:ext uri="{FF2B5EF4-FFF2-40B4-BE49-F238E27FC236}">
                <a16:creationId xmlns:a16="http://schemas.microsoft.com/office/drawing/2014/main" id="{15AC0597-69C1-4039-9A08-266FB6AB81C6}"/>
              </a:ext>
            </a:extLst>
          </p:cNvPr>
          <p:cNvPicPr>
            <a:picLocks noChangeAspect="1"/>
          </p:cNvPicPr>
          <p:nvPr/>
        </p:nvPicPr>
        <p:blipFill>
          <a:blip r:embed="rId9" cstate="screen">
            <a:extLst>
              <a:ext uri="{28A0092B-C50C-407E-A947-70E740481C1C}">
                <a14:useLocalDpi xmlns:a14="http://schemas.microsoft.com/office/drawing/2010/main" val="0"/>
              </a:ext>
            </a:extLst>
          </a:blip>
          <a:stretch>
            <a:fillRect/>
          </a:stretch>
        </p:blipFill>
        <p:spPr>
          <a:xfrm>
            <a:off x="9437802" y="2043003"/>
            <a:ext cx="1761379" cy="1761379"/>
          </a:xfrm>
          <a:prstGeom prst="rect">
            <a:avLst/>
          </a:prstGeom>
        </p:spPr>
      </p:pic>
      <p:pic>
        <p:nvPicPr>
          <p:cNvPr id="18" name="Picture 17" descr="A close up of a sign&#10;&#10;Description automatically generated">
            <a:extLst>
              <a:ext uri="{FF2B5EF4-FFF2-40B4-BE49-F238E27FC236}">
                <a16:creationId xmlns:a16="http://schemas.microsoft.com/office/drawing/2014/main" id="{4C206EB2-2602-4F6B-9BE9-4885E0B1EBBC}"/>
              </a:ext>
            </a:extLst>
          </p:cNvPr>
          <p:cNvPicPr>
            <a:picLocks noChangeAspect="1"/>
          </p:cNvPicPr>
          <p:nvPr/>
        </p:nvPicPr>
        <p:blipFill>
          <a:blip r:embed="rId10" cstate="screen">
            <a:extLst>
              <a:ext uri="{28A0092B-C50C-407E-A947-70E740481C1C}">
                <a14:useLocalDpi xmlns:a14="http://schemas.microsoft.com/office/drawing/2010/main" val="0"/>
              </a:ext>
            </a:extLst>
          </a:blip>
          <a:stretch>
            <a:fillRect/>
          </a:stretch>
        </p:blipFill>
        <p:spPr>
          <a:xfrm>
            <a:off x="8194285" y="4413917"/>
            <a:ext cx="2849987" cy="1043822"/>
          </a:xfrm>
          <a:prstGeom prst="rect">
            <a:avLst/>
          </a:prstGeom>
        </p:spPr>
      </p:pic>
      <p:pic>
        <p:nvPicPr>
          <p:cNvPr id="24" name="Picture 23" descr="A close up of a sign&#10;&#10;Description automatically generated">
            <a:extLst>
              <a:ext uri="{FF2B5EF4-FFF2-40B4-BE49-F238E27FC236}">
                <a16:creationId xmlns:a16="http://schemas.microsoft.com/office/drawing/2014/main" id="{68CAB772-B0AC-45AA-A2AE-8339F574B165}"/>
              </a:ext>
            </a:extLst>
          </p:cNvPr>
          <p:cNvPicPr>
            <a:picLocks noChangeAspect="1"/>
          </p:cNvPicPr>
          <p:nvPr/>
        </p:nvPicPr>
        <p:blipFill>
          <a:blip r:embed="rId11" cstate="screen">
            <a:extLst>
              <a:ext uri="{28A0092B-C50C-407E-A947-70E740481C1C}">
                <a14:useLocalDpi xmlns:a14="http://schemas.microsoft.com/office/drawing/2010/main" val="0"/>
              </a:ext>
            </a:extLst>
          </a:blip>
          <a:stretch>
            <a:fillRect/>
          </a:stretch>
        </p:blipFill>
        <p:spPr>
          <a:xfrm>
            <a:off x="5499808" y="4679231"/>
            <a:ext cx="2536286" cy="809126"/>
          </a:xfrm>
          <a:prstGeom prst="rect">
            <a:avLst/>
          </a:prstGeom>
        </p:spPr>
      </p:pic>
      <p:pic>
        <p:nvPicPr>
          <p:cNvPr id="26" name="Picture 25">
            <a:extLst>
              <a:ext uri="{FF2B5EF4-FFF2-40B4-BE49-F238E27FC236}">
                <a16:creationId xmlns:a16="http://schemas.microsoft.com/office/drawing/2014/main" id="{492FBB8F-2FC0-4F91-A2A7-CA8EDD57EB22}"/>
              </a:ext>
            </a:extLst>
          </p:cNvPr>
          <p:cNvPicPr>
            <a:picLocks noChangeAspect="1"/>
          </p:cNvPicPr>
          <p:nvPr/>
        </p:nvPicPr>
        <p:blipFill>
          <a:blip r:embed="rId12" cstate="screen">
            <a:extLst>
              <a:ext uri="{28A0092B-C50C-407E-A947-70E740481C1C}">
                <a14:useLocalDpi xmlns:a14="http://schemas.microsoft.com/office/drawing/2010/main" val="0"/>
              </a:ext>
            </a:extLst>
          </a:blip>
          <a:stretch>
            <a:fillRect/>
          </a:stretch>
        </p:blipFill>
        <p:spPr>
          <a:xfrm>
            <a:off x="5928126" y="5780584"/>
            <a:ext cx="4572009" cy="731521"/>
          </a:xfrm>
          <a:prstGeom prst="rect">
            <a:avLst/>
          </a:prstGeom>
        </p:spPr>
      </p:pic>
      <p:pic>
        <p:nvPicPr>
          <p:cNvPr id="28" name="Picture 27">
            <a:extLst>
              <a:ext uri="{FF2B5EF4-FFF2-40B4-BE49-F238E27FC236}">
                <a16:creationId xmlns:a16="http://schemas.microsoft.com/office/drawing/2014/main" id="{B9FEA1A3-39CF-45A3-86E2-E9889DBB315E}"/>
              </a:ext>
            </a:extLst>
          </p:cNvPr>
          <p:cNvPicPr>
            <a:picLocks noChangeAspect="1"/>
          </p:cNvPicPr>
          <p:nvPr/>
        </p:nvPicPr>
        <p:blipFill>
          <a:blip r:embed="rId13" cstate="screen">
            <a:extLst>
              <a:ext uri="{28A0092B-C50C-407E-A947-70E740481C1C}">
                <a14:useLocalDpi xmlns:a14="http://schemas.microsoft.com/office/drawing/2010/main" val="0"/>
              </a:ext>
            </a:extLst>
          </a:blip>
          <a:stretch>
            <a:fillRect/>
          </a:stretch>
        </p:blipFill>
        <p:spPr>
          <a:xfrm>
            <a:off x="6051421" y="2350963"/>
            <a:ext cx="3066658" cy="1235863"/>
          </a:xfrm>
          <a:prstGeom prst="rect">
            <a:avLst/>
          </a:prstGeom>
        </p:spPr>
      </p:pic>
      <p:pic>
        <p:nvPicPr>
          <p:cNvPr id="32" name="Picture 31" descr="A close up of a logo&#10;&#10;Description automatically generated">
            <a:extLst>
              <a:ext uri="{FF2B5EF4-FFF2-40B4-BE49-F238E27FC236}">
                <a16:creationId xmlns:a16="http://schemas.microsoft.com/office/drawing/2014/main" id="{3CD4675D-AAD3-4369-8874-0E81BFC49763}"/>
              </a:ext>
            </a:extLst>
          </p:cNvPr>
          <p:cNvPicPr>
            <a:picLocks noChangeAspect="1"/>
          </p:cNvPicPr>
          <p:nvPr/>
        </p:nvPicPr>
        <p:blipFill>
          <a:blip r:embed="rId14" cstate="screen">
            <a:extLst>
              <a:ext uri="{28A0092B-C50C-407E-A947-70E740481C1C}">
                <a14:useLocalDpi xmlns:a14="http://schemas.microsoft.com/office/drawing/2010/main" val="0"/>
              </a:ext>
            </a:extLst>
          </a:blip>
          <a:stretch>
            <a:fillRect/>
          </a:stretch>
        </p:blipFill>
        <p:spPr>
          <a:xfrm>
            <a:off x="8570058" y="1343293"/>
            <a:ext cx="2812921" cy="773553"/>
          </a:xfrm>
          <a:prstGeom prst="rect">
            <a:avLst/>
          </a:prstGeom>
        </p:spPr>
      </p:pic>
      <p:pic>
        <p:nvPicPr>
          <p:cNvPr id="5" name="Picture 4" descr="A close up of a sign&#10;&#10;Description automatically generated">
            <a:extLst>
              <a:ext uri="{FF2B5EF4-FFF2-40B4-BE49-F238E27FC236}">
                <a16:creationId xmlns:a16="http://schemas.microsoft.com/office/drawing/2014/main" id="{F40D44C5-BBD1-49EE-A596-019F24393F18}"/>
              </a:ext>
            </a:extLst>
          </p:cNvPr>
          <p:cNvPicPr>
            <a:picLocks noChangeAspect="1"/>
          </p:cNvPicPr>
          <p:nvPr/>
        </p:nvPicPr>
        <p:blipFill>
          <a:blip r:embed="rId15" cstate="screen">
            <a:extLst>
              <a:ext uri="{28A0092B-C50C-407E-A947-70E740481C1C}">
                <a14:useLocalDpi xmlns:a14="http://schemas.microsoft.com/office/drawing/2010/main" val="0"/>
              </a:ext>
            </a:extLst>
          </a:blip>
          <a:stretch>
            <a:fillRect/>
          </a:stretch>
        </p:blipFill>
        <p:spPr>
          <a:xfrm>
            <a:off x="5516291" y="3620980"/>
            <a:ext cx="4865971" cy="830459"/>
          </a:xfrm>
          <a:prstGeom prst="rect">
            <a:avLst/>
          </a:prstGeom>
        </p:spPr>
      </p:pic>
      <p:pic>
        <p:nvPicPr>
          <p:cNvPr id="23" name="Picture 22" descr="A picture containing clipart&#10;&#10;Description automatically generated">
            <a:extLst>
              <a:ext uri="{FF2B5EF4-FFF2-40B4-BE49-F238E27FC236}">
                <a16:creationId xmlns:a16="http://schemas.microsoft.com/office/drawing/2014/main" id="{0DD5E26B-A7FE-43C4-9483-4BD283356640}"/>
              </a:ext>
            </a:extLst>
          </p:cNvPr>
          <p:cNvPicPr>
            <a:picLocks noChangeAspect="1"/>
          </p:cNvPicPr>
          <p:nvPr/>
        </p:nvPicPr>
        <p:blipFill>
          <a:blip r:embed="rId16" cstate="screen">
            <a:alphaModFix amt="85000"/>
            <a:extLst>
              <a:ext uri="{28A0092B-C50C-407E-A947-70E740481C1C}">
                <a14:useLocalDpi xmlns:a14="http://schemas.microsoft.com/office/drawing/2010/main" val="0"/>
              </a:ext>
            </a:extLst>
          </a:blip>
          <a:stretch>
            <a:fillRect/>
          </a:stretch>
        </p:blipFill>
        <p:spPr>
          <a:xfrm rot="5400000">
            <a:off x="10228643" y="4875183"/>
            <a:ext cx="3290089" cy="580604"/>
          </a:xfrm>
          <a:prstGeom prst="rect">
            <a:avLst/>
          </a:prstGeom>
        </p:spPr>
      </p:pic>
    </p:spTree>
    <p:extLst>
      <p:ext uri="{BB962C8B-B14F-4D97-AF65-F5344CB8AC3E}">
        <p14:creationId xmlns:p14="http://schemas.microsoft.com/office/powerpoint/2010/main" val="10513008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8DABC1-6756-4497-8416-C9FD729D64FB}"/>
              </a:ext>
            </a:extLst>
          </p:cNvPr>
          <p:cNvSpPr>
            <a:spLocks noGrp="1"/>
          </p:cNvSpPr>
          <p:nvPr>
            <p:ph type="title"/>
          </p:nvPr>
        </p:nvSpPr>
        <p:spPr>
          <a:xfrm>
            <a:off x="4700492" y="423921"/>
            <a:ext cx="10515600" cy="1325563"/>
          </a:xfrm>
        </p:spPr>
        <p:txBody>
          <a:bodyPr>
            <a:normAutofit/>
          </a:bodyPr>
          <a:lstStyle/>
          <a:p>
            <a:r>
              <a:rPr lang="en-US" b="1" dirty="0">
                <a:solidFill>
                  <a:schemeClr val="accent1">
                    <a:lumMod val="75000"/>
                  </a:schemeClr>
                </a:solidFill>
                <a:latin typeface="Garamond" panose="02020404030301010803" pitchFamily="18" charset="0"/>
              </a:rPr>
              <a:t>About</a:t>
            </a:r>
            <a:r>
              <a:rPr lang="en-US" b="1" dirty="0">
                <a:latin typeface="Garamond" panose="02020404030301010803" pitchFamily="18" charset="0"/>
              </a:rPr>
              <a:t> </a:t>
            </a:r>
            <a:r>
              <a:rPr lang="en-US" sz="3100" i="1" dirty="0">
                <a:solidFill>
                  <a:schemeClr val="tx1">
                    <a:lumMod val="65000"/>
                    <a:lumOff val="35000"/>
                  </a:schemeClr>
                </a:solidFill>
                <a:latin typeface="Garamond" panose="02020404030301010803" pitchFamily="18" charset="0"/>
              </a:rPr>
              <a:t>Farmer-to-Farmer  </a:t>
            </a:r>
            <a:br>
              <a:rPr lang="en-US" sz="3100" i="1" dirty="0">
                <a:solidFill>
                  <a:schemeClr val="tx1">
                    <a:lumMod val="65000"/>
                    <a:lumOff val="35000"/>
                  </a:schemeClr>
                </a:solidFill>
                <a:latin typeface="Garamond" panose="02020404030301010803" pitchFamily="18" charset="0"/>
              </a:rPr>
            </a:br>
            <a:r>
              <a:rPr lang="en-US" sz="3100" dirty="0"/>
              <a:t> </a:t>
            </a:r>
            <a:endParaRPr lang="en-US" dirty="0"/>
          </a:p>
        </p:txBody>
      </p:sp>
      <p:sp>
        <p:nvSpPr>
          <p:cNvPr id="3" name="Content Placeholder 2">
            <a:extLst>
              <a:ext uri="{FF2B5EF4-FFF2-40B4-BE49-F238E27FC236}">
                <a16:creationId xmlns:a16="http://schemas.microsoft.com/office/drawing/2014/main" id="{5F9248A2-CAF3-4475-9428-B0842379D72E}"/>
              </a:ext>
            </a:extLst>
          </p:cNvPr>
          <p:cNvSpPr>
            <a:spLocks noGrp="1"/>
          </p:cNvSpPr>
          <p:nvPr>
            <p:ph idx="1"/>
          </p:nvPr>
        </p:nvSpPr>
        <p:spPr>
          <a:xfrm>
            <a:off x="4775137" y="1772805"/>
            <a:ext cx="6878147" cy="4153710"/>
          </a:xfrm>
        </p:spPr>
        <p:txBody>
          <a:bodyPr>
            <a:normAutofit fontScale="77500" lnSpcReduction="20000"/>
          </a:bodyPr>
          <a:lstStyle/>
          <a:p>
            <a:pPr marL="0" indent="0">
              <a:spcBef>
                <a:spcPct val="0"/>
              </a:spcBef>
              <a:spcAft>
                <a:spcPts val="1200"/>
              </a:spcAft>
              <a:buNone/>
            </a:pPr>
            <a:endParaRPr lang="en-US" sz="1800" i="1" dirty="0">
              <a:solidFill>
                <a:schemeClr val="tx1">
                  <a:lumMod val="65000"/>
                  <a:lumOff val="35000"/>
                </a:schemeClr>
              </a:solidFill>
              <a:latin typeface="Garamond" panose="02020404030301010803" pitchFamily="18" charset="0"/>
            </a:endParaRPr>
          </a:p>
          <a:p>
            <a:pPr marL="0" indent="0">
              <a:spcBef>
                <a:spcPct val="0"/>
              </a:spcBef>
              <a:spcAft>
                <a:spcPts val="1200"/>
              </a:spcAft>
              <a:buNone/>
            </a:pPr>
            <a:r>
              <a:rPr lang="en-US" sz="4600" i="1" dirty="0">
                <a:solidFill>
                  <a:schemeClr val="tx1">
                    <a:lumMod val="65000"/>
                    <a:lumOff val="35000"/>
                  </a:schemeClr>
                </a:solidFill>
                <a:latin typeface="Garamond" panose="02020404030301010803" pitchFamily="18" charset="0"/>
              </a:rPr>
              <a:t>Goals</a:t>
            </a:r>
            <a:endParaRPr lang="en-US" sz="4600" dirty="0">
              <a:cs typeface="Arial" charset="0"/>
            </a:endParaRPr>
          </a:p>
          <a:p>
            <a:pPr>
              <a:lnSpc>
                <a:spcPct val="110000"/>
              </a:lnSpc>
              <a:spcBef>
                <a:spcPct val="0"/>
              </a:spcBef>
              <a:spcAft>
                <a:spcPts val="1200"/>
              </a:spcAft>
            </a:pPr>
            <a:r>
              <a:rPr lang="en-US" sz="3200" dirty="0">
                <a:latin typeface="Segoe UI" panose="020B0502040204020203" pitchFamily="34" charset="0"/>
                <a:cs typeface="Segoe UI" panose="020B0502040204020203" pitchFamily="34" charset="0"/>
              </a:rPr>
              <a:t>To generate rapid, sustained economic growth in the agricultural sector</a:t>
            </a:r>
          </a:p>
          <a:p>
            <a:pPr marL="0" indent="0">
              <a:lnSpc>
                <a:spcPct val="110000"/>
              </a:lnSpc>
              <a:spcBef>
                <a:spcPct val="0"/>
              </a:spcBef>
              <a:spcAft>
                <a:spcPts val="1200"/>
              </a:spcAft>
              <a:buNone/>
            </a:pPr>
            <a:endParaRPr lang="en-US" sz="3200" dirty="0">
              <a:latin typeface="Segoe UI" panose="020B0502040204020203" pitchFamily="34" charset="0"/>
              <a:cs typeface="Segoe UI" panose="020B0502040204020203" pitchFamily="34" charset="0"/>
            </a:endParaRPr>
          </a:p>
          <a:p>
            <a:pPr>
              <a:lnSpc>
                <a:spcPct val="110000"/>
              </a:lnSpc>
              <a:spcBef>
                <a:spcPct val="0"/>
              </a:spcBef>
              <a:spcAft>
                <a:spcPts val="1200"/>
              </a:spcAft>
            </a:pPr>
            <a:r>
              <a:rPr lang="en-US" sz="3200" dirty="0">
                <a:latin typeface="Segoe UI" panose="020B0502040204020203" pitchFamily="34" charset="0"/>
                <a:cs typeface="Segoe UI" panose="020B0502040204020203" pitchFamily="34" charset="0"/>
              </a:rPr>
              <a:t>To increase the American public’s understanding of international development issues and programs and international understanding of the U.S. and U.S. development programs</a:t>
            </a:r>
          </a:p>
          <a:p>
            <a:pPr marL="0" indent="0">
              <a:buNone/>
            </a:pPr>
            <a:endParaRPr lang="en-US" sz="1800" i="1" dirty="0">
              <a:solidFill>
                <a:schemeClr val="bg2">
                  <a:lumMod val="50000"/>
                </a:schemeClr>
              </a:solidFill>
              <a:latin typeface="+mj-lt"/>
            </a:endParaRPr>
          </a:p>
          <a:p>
            <a:pPr marL="0" indent="0">
              <a:buNone/>
            </a:pPr>
            <a:endParaRPr lang="en-US" dirty="0"/>
          </a:p>
        </p:txBody>
      </p:sp>
      <p:sp>
        <p:nvSpPr>
          <p:cNvPr id="6" name="Title 1">
            <a:extLst>
              <a:ext uri="{FF2B5EF4-FFF2-40B4-BE49-F238E27FC236}">
                <a16:creationId xmlns:a16="http://schemas.microsoft.com/office/drawing/2014/main" id="{E4B06A06-2958-4B46-A604-140D3007F3A7}"/>
              </a:ext>
            </a:extLst>
          </p:cNvPr>
          <p:cNvSpPr txBox="1">
            <a:spLocks/>
          </p:cNvSpPr>
          <p:nvPr/>
        </p:nvSpPr>
        <p:spPr>
          <a:xfrm>
            <a:off x="838200" y="6176963"/>
            <a:ext cx="4722628" cy="46953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en-US" sz="1050" b="1" dirty="0">
              <a:solidFill>
                <a:schemeClr val="accent3">
                  <a:lumMod val="75000"/>
                </a:schemeClr>
              </a:solidFill>
              <a:latin typeface="Lato"/>
              <a:cs typeface="Lao UI" pitchFamily="34" charset="0"/>
            </a:endParaRPr>
          </a:p>
        </p:txBody>
      </p:sp>
      <p:pic>
        <p:nvPicPr>
          <p:cNvPr id="11" name="Picture 10" descr="A picture containing grass&#10;&#10;Description automatically generated">
            <a:extLst>
              <a:ext uri="{FF2B5EF4-FFF2-40B4-BE49-F238E27FC236}">
                <a16:creationId xmlns:a16="http://schemas.microsoft.com/office/drawing/2014/main" id="{5025B5D6-BED9-435B-9155-E46D43003A33}"/>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rot="16200000">
            <a:off x="-1143000" y="1143000"/>
            <a:ext cx="6858000" cy="4572000"/>
          </a:xfrm>
          <a:prstGeom prst="rect">
            <a:avLst/>
          </a:prstGeom>
        </p:spPr>
      </p:pic>
      <p:sp>
        <p:nvSpPr>
          <p:cNvPr id="14" name="Rectangle 13">
            <a:extLst>
              <a:ext uri="{FF2B5EF4-FFF2-40B4-BE49-F238E27FC236}">
                <a16:creationId xmlns:a16="http://schemas.microsoft.com/office/drawing/2014/main" id="{61237702-0B65-48DF-8FA7-AB3D0551AF1A}"/>
              </a:ext>
            </a:extLst>
          </p:cNvPr>
          <p:cNvSpPr/>
          <p:nvPr/>
        </p:nvSpPr>
        <p:spPr>
          <a:xfrm>
            <a:off x="4058816" y="1186856"/>
            <a:ext cx="5523722" cy="45719"/>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ight Triangle 16">
            <a:extLst>
              <a:ext uri="{FF2B5EF4-FFF2-40B4-BE49-F238E27FC236}">
                <a16:creationId xmlns:a16="http://schemas.microsoft.com/office/drawing/2014/main" id="{4A0CB17A-D7E0-4AAE-8228-3959D99B026A}"/>
              </a:ext>
            </a:extLst>
          </p:cNvPr>
          <p:cNvSpPr/>
          <p:nvPr/>
        </p:nvSpPr>
        <p:spPr>
          <a:xfrm>
            <a:off x="-1" y="-1"/>
            <a:ext cx="1838131" cy="6858001"/>
          </a:xfrm>
          <a:prstGeom prst="rtTriangle">
            <a:avLst/>
          </a:prstGeom>
          <a:solidFill>
            <a:srgbClr val="2F5597">
              <a:alpha val="5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picture containing clipart&#10;&#10;Description automatically generated">
            <a:extLst>
              <a:ext uri="{FF2B5EF4-FFF2-40B4-BE49-F238E27FC236}">
                <a16:creationId xmlns:a16="http://schemas.microsoft.com/office/drawing/2014/main" id="{D47588EB-2711-4B01-A9C0-3692253D465E}"/>
              </a:ext>
            </a:extLst>
          </p:cNvPr>
          <p:cNvPicPr>
            <a:picLocks noChangeAspect="1"/>
          </p:cNvPicPr>
          <p:nvPr/>
        </p:nvPicPr>
        <p:blipFill>
          <a:blip r:embed="rId4" cstate="screen">
            <a:alphaModFix amt="70000"/>
            <a:extLst>
              <a:ext uri="{28A0092B-C50C-407E-A947-70E740481C1C}">
                <a14:useLocalDpi xmlns:a14="http://schemas.microsoft.com/office/drawing/2010/main" val="0"/>
              </a:ext>
            </a:extLst>
          </a:blip>
          <a:stretch>
            <a:fillRect/>
          </a:stretch>
        </p:blipFill>
        <p:spPr>
          <a:xfrm rot="16200000">
            <a:off x="-1101075" y="5005194"/>
            <a:ext cx="2891672" cy="580604"/>
          </a:xfrm>
          <a:prstGeom prst="rect">
            <a:avLst/>
          </a:prstGeom>
        </p:spPr>
      </p:pic>
    </p:spTree>
    <p:extLst>
      <p:ext uri="{BB962C8B-B14F-4D97-AF65-F5344CB8AC3E}">
        <p14:creationId xmlns:p14="http://schemas.microsoft.com/office/powerpoint/2010/main" val="31056378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phic 4" descr="Open hand with plant">
            <a:extLst>
              <a:ext uri="{FF2B5EF4-FFF2-40B4-BE49-F238E27FC236}">
                <a16:creationId xmlns:a16="http://schemas.microsoft.com/office/drawing/2014/main" id="{28E4D38D-CCCF-4F89-8F3C-6EBE0EEC5D7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056404" y="2425683"/>
            <a:ext cx="4109519" cy="4109519"/>
          </a:xfrm>
          <a:prstGeom prst="rect">
            <a:avLst/>
          </a:prstGeom>
        </p:spPr>
      </p:pic>
      <p:sp>
        <p:nvSpPr>
          <p:cNvPr id="9" name="TextBox 8"/>
          <p:cNvSpPr txBox="1"/>
          <p:nvPr/>
        </p:nvSpPr>
        <p:spPr>
          <a:xfrm>
            <a:off x="6787833" y="1561635"/>
            <a:ext cx="5181085" cy="5201424"/>
          </a:xfrm>
          <a:prstGeom prst="rect">
            <a:avLst/>
          </a:prstGeom>
          <a:noFill/>
        </p:spPr>
        <p:txBody>
          <a:bodyPr wrap="square" rtlCol="0">
            <a:spAutoFit/>
          </a:bodyPr>
          <a:lstStyle/>
          <a:p>
            <a:r>
              <a:rPr lang="en-US" sz="2600" b="1" dirty="0">
                <a:solidFill>
                  <a:schemeClr val="accent2"/>
                </a:solidFill>
                <a:cs typeface="Arial" charset="0"/>
              </a:rPr>
              <a:t>… to strengthen the capacity of:</a:t>
            </a:r>
          </a:p>
          <a:p>
            <a:endParaRPr lang="en-US" b="1" dirty="0">
              <a:solidFill>
                <a:schemeClr val="tx2"/>
              </a:solidFill>
              <a:cs typeface="Arial" charset="0"/>
            </a:endParaRPr>
          </a:p>
          <a:p>
            <a:pPr lvl="1">
              <a:spcBef>
                <a:spcPct val="0"/>
              </a:spcBef>
              <a:spcAft>
                <a:spcPts val="1200"/>
              </a:spcAft>
              <a:buFont typeface="Arial" charset="0"/>
              <a:buChar char="•"/>
            </a:pPr>
            <a:r>
              <a:rPr lang="en-US" sz="2000" dirty="0">
                <a:cs typeface="Arial" charset="0"/>
              </a:rPr>
              <a:t>Farmer Organizations</a:t>
            </a:r>
          </a:p>
          <a:p>
            <a:pPr lvl="1">
              <a:spcBef>
                <a:spcPct val="0"/>
              </a:spcBef>
              <a:spcAft>
                <a:spcPts val="1200"/>
              </a:spcAft>
              <a:buFont typeface="Arial" charset="0"/>
              <a:buChar char="•"/>
            </a:pPr>
            <a:r>
              <a:rPr lang="en-US" sz="2000" dirty="0">
                <a:cs typeface="Arial" charset="0"/>
              </a:rPr>
              <a:t>SME Agribusinesses</a:t>
            </a:r>
          </a:p>
          <a:p>
            <a:pPr lvl="1">
              <a:spcBef>
                <a:spcPct val="0"/>
              </a:spcBef>
              <a:spcAft>
                <a:spcPts val="1200"/>
              </a:spcAft>
              <a:buFont typeface="Arial" charset="0"/>
              <a:buChar char="•"/>
            </a:pPr>
            <a:r>
              <a:rPr lang="en-US" sz="2000" dirty="0">
                <a:cs typeface="Arial" charset="0"/>
              </a:rPr>
              <a:t>Local NGOs</a:t>
            </a:r>
          </a:p>
          <a:p>
            <a:pPr lvl="1">
              <a:spcBef>
                <a:spcPct val="0"/>
              </a:spcBef>
              <a:spcAft>
                <a:spcPts val="1200"/>
              </a:spcAft>
              <a:buFont typeface="Arial" charset="0"/>
              <a:buChar char="•"/>
            </a:pPr>
            <a:r>
              <a:rPr lang="en-US" sz="2000" dirty="0">
                <a:cs typeface="Arial" charset="0"/>
              </a:rPr>
              <a:t>Universities</a:t>
            </a:r>
          </a:p>
          <a:p>
            <a:pPr lvl="1">
              <a:spcBef>
                <a:spcPct val="0"/>
              </a:spcBef>
              <a:spcAft>
                <a:spcPts val="1200"/>
              </a:spcAft>
              <a:buFont typeface="Arial" charset="0"/>
              <a:buChar char="•"/>
            </a:pPr>
            <a:r>
              <a:rPr lang="en-US" sz="2000" dirty="0">
                <a:cs typeface="Arial" charset="0"/>
              </a:rPr>
              <a:t>Banks, MFIs</a:t>
            </a:r>
          </a:p>
          <a:p>
            <a:pPr lvl="1">
              <a:spcBef>
                <a:spcPct val="0"/>
              </a:spcBef>
              <a:spcAft>
                <a:spcPts val="1200"/>
              </a:spcAft>
              <a:buFont typeface="Arial" charset="0"/>
              <a:buChar char="•"/>
            </a:pPr>
            <a:r>
              <a:rPr lang="en-US" sz="2000" dirty="0">
                <a:cs typeface="Arial" charset="0"/>
              </a:rPr>
              <a:t>Government Staff</a:t>
            </a:r>
          </a:p>
          <a:p>
            <a:pPr lvl="1">
              <a:spcBef>
                <a:spcPct val="0"/>
              </a:spcBef>
              <a:spcAft>
                <a:spcPts val="1200"/>
              </a:spcAft>
              <a:buFont typeface="Arial" charset="0"/>
              <a:buChar char="•"/>
            </a:pPr>
            <a:r>
              <a:rPr lang="en-US" sz="2000" dirty="0">
                <a:cs typeface="Arial" charset="0"/>
              </a:rPr>
              <a:t>Industry Associations</a:t>
            </a:r>
          </a:p>
          <a:p>
            <a:pPr lvl="1">
              <a:spcBef>
                <a:spcPct val="0"/>
              </a:spcBef>
              <a:spcAft>
                <a:spcPts val="1200"/>
              </a:spcAft>
              <a:buFont typeface="Arial" charset="0"/>
              <a:buChar char="•"/>
            </a:pPr>
            <a:r>
              <a:rPr lang="en-US" sz="2000" dirty="0">
                <a:cs typeface="Arial" charset="0"/>
              </a:rPr>
              <a:t>Individual Farmers</a:t>
            </a:r>
          </a:p>
          <a:p>
            <a:pPr lvl="1">
              <a:spcBef>
                <a:spcPct val="0"/>
              </a:spcBef>
              <a:spcAft>
                <a:spcPts val="1200"/>
              </a:spcAft>
              <a:buFont typeface="Arial" charset="0"/>
              <a:buChar char="•"/>
            </a:pPr>
            <a:r>
              <a:rPr lang="en-US" sz="2000" dirty="0">
                <a:cs typeface="Arial" charset="0"/>
              </a:rPr>
              <a:t>Environmental Organizations</a:t>
            </a:r>
          </a:p>
          <a:p>
            <a:endParaRPr lang="en-US" dirty="0"/>
          </a:p>
        </p:txBody>
      </p:sp>
      <p:sp>
        <p:nvSpPr>
          <p:cNvPr id="8" name="Right Triangle 7">
            <a:extLst>
              <a:ext uri="{FF2B5EF4-FFF2-40B4-BE49-F238E27FC236}">
                <a16:creationId xmlns:a16="http://schemas.microsoft.com/office/drawing/2014/main" id="{8259260C-7F58-4D47-A087-8DA189216611}"/>
              </a:ext>
            </a:extLst>
          </p:cNvPr>
          <p:cNvSpPr/>
          <p:nvPr/>
        </p:nvSpPr>
        <p:spPr>
          <a:xfrm flipH="1">
            <a:off x="10769600" y="11667"/>
            <a:ext cx="1422400" cy="6858000"/>
          </a:xfrm>
          <a:prstGeom prst="rtTriangle">
            <a:avLst/>
          </a:prstGeom>
          <a:solidFill>
            <a:srgbClr val="C55A11">
              <a:alpha val="5882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Arrow: Pentagon 6">
            <a:extLst>
              <a:ext uri="{FF2B5EF4-FFF2-40B4-BE49-F238E27FC236}">
                <a16:creationId xmlns:a16="http://schemas.microsoft.com/office/drawing/2014/main" id="{C7D52A6B-B147-4FD6-A6F9-1EBBE806A3DA}"/>
              </a:ext>
            </a:extLst>
          </p:cNvPr>
          <p:cNvSpPr/>
          <p:nvPr/>
        </p:nvSpPr>
        <p:spPr>
          <a:xfrm>
            <a:off x="650323" y="1268587"/>
            <a:ext cx="6018638" cy="5114660"/>
          </a:xfrm>
          <a:prstGeom prst="homePlate">
            <a:avLst>
              <a:gd name="adj" fmla="val 1263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98DABC1-6756-4497-8416-C9FD729D64FB}"/>
              </a:ext>
            </a:extLst>
          </p:cNvPr>
          <p:cNvSpPr>
            <a:spLocks noGrp="1"/>
          </p:cNvSpPr>
          <p:nvPr>
            <p:ph type="title"/>
          </p:nvPr>
        </p:nvSpPr>
        <p:spPr>
          <a:xfrm>
            <a:off x="650323" y="322798"/>
            <a:ext cx="10515600" cy="1325563"/>
          </a:xfrm>
        </p:spPr>
        <p:txBody>
          <a:bodyPr>
            <a:normAutofit/>
          </a:bodyPr>
          <a:lstStyle/>
          <a:p>
            <a:r>
              <a:rPr lang="en-US" b="1" dirty="0">
                <a:solidFill>
                  <a:schemeClr val="accent2">
                    <a:lumMod val="75000"/>
                  </a:schemeClr>
                </a:solidFill>
                <a:latin typeface="Garamond" panose="02020404030301010803" pitchFamily="18" charset="0"/>
              </a:rPr>
              <a:t>About</a:t>
            </a:r>
            <a:r>
              <a:rPr lang="en-US" b="1" dirty="0">
                <a:latin typeface="Garamond" panose="02020404030301010803" pitchFamily="18" charset="0"/>
              </a:rPr>
              <a:t> </a:t>
            </a:r>
            <a:r>
              <a:rPr lang="en-US" sz="3100" i="1" dirty="0">
                <a:solidFill>
                  <a:schemeClr val="tx1">
                    <a:lumMod val="65000"/>
                    <a:lumOff val="35000"/>
                  </a:schemeClr>
                </a:solidFill>
                <a:latin typeface="Garamond" panose="02020404030301010803" pitchFamily="18" charset="0"/>
              </a:rPr>
              <a:t>Farmer-to-Farmer </a:t>
            </a:r>
            <a:br>
              <a:rPr lang="en-US" sz="3100" i="1" dirty="0">
                <a:solidFill>
                  <a:schemeClr val="tx1">
                    <a:lumMod val="65000"/>
                    <a:lumOff val="35000"/>
                  </a:schemeClr>
                </a:solidFill>
                <a:latin typeface="Garamond" panose="02020404030301010803" pitchFamily="18" charset="0"/>
              </a:rPr>
            </a:br>
            <a:r>
              <a:rPr lang="en-US" sz="3100" dirty="0"/>
              <a:t> </a:t>
            </a:r>
            <a:endParaRPr lang="en-US" dirty="0"/>
          </a:p>
        </p:txBody>
      </p:sp>
      <p:sp>
        <p:nvSpPr>
          <p:cNvPr id="3" name="Content Placeholder 2">
            <a:extLst>
              <a:ext uri="{FF2B5EF4-FFF2-40B4-BE49-F238E27FC236}">
                <a16:creationId xmlns:a16="http://schemas.microsoft.com/office/drawing/2014/main" id="{5F9248A2-CAF3-4475-9428-B0842379D72E}"/>
              </a:ext>
            </a:extLst>
          </p:cNvPr>
          <p:cNvSpPr>
            <a:spLocks noGrp="1"/>
          </p:cNvSpPr>
          <p:nvPr>
            <p:ph idx="1"/>
          </p:nvPr>
        </p:nvSpPr>
        <p:spPr>
          <a:xfrm>
            <a:off x="935664" y="1561635"/>
            <a:ext cx="5049174" cy="4528563"/>
          </a:xfrm>
        </p:spPr>
        <p:txBody>
          <a:bodyPr>
            <a:normAutofit fontScale="92500"/>
          </a:bodyPr>
          <a:lstStyle/>
          <a:p>
            <a:pPr marL="0" indent="0">
              <a:buNone/>
            </a:pPr>
            <a:r>
              <a:rPr lang="en-US" b="1" dirty="0">
                <a:solidFill>
                  <a:schemeClr val="bg1"/>
                </a:solidFill>
                <a:cs typeface="Arial" charset="0"/>
              </a:rPr>
              <a:t>Short-term consulting assignments by American volunteers from …</a:t>
            </a:r>
          </a:p>
          <a:p>
            <a:pPr marL="0" indent="0">
              <a:buNone/>
            </a:pPr>
            <a:endParaRPr lang="en-US" b="1" dirty="0">
              <a:solidFill>
                <a:schemeClr val="bg1"/>
              </a:solidFill>
              <a:cs typeface="Arial" charset="0"/>
            </a:endParaRPr>
          </a:p>
          <a:p>
            <a:pPr lvl="1">
              <a:spcBef>
                <a:spcPct val="0"/>
              </a:spcBef>
              <a:spcAft>
                <a:spcPts val="1200"/>
              </a:spcAft>
              <a:buFont typeface="Arial" charset="0"/>
              <a:buChar char="•"/>
            </a:pPr>
            <a:r>
              <a:rPr lang="en-US" dirty="0">
                <a:solidFill>
                  <a:schemeClr val="bg1"/>
                </a:solidFill>
                <a:cs typeface="Arial" charset="0"/>
              </a:rPr>
              <a:t>Farms</a:t>
            </a:r>
          </a:p>
          <a:p>
            <a:pPr lvl="1">
              <a:spcBef>
                <a:spcPct val="0"/>
              </a:spcBef>
              <a:spcAft>
                <a:spcPts val="1200"/>
              </a:spcAft>
              <a:buFont typeface="Arial" charset="0"/>
              <a:buChar char="•"/>
            </a:pPr>
            <a:r>
              <a:rPr lang="en-US" dirty="0">
                <a:solidFill>
                  <a:schemeClr val="bg1"/>
                </a:solidFill>
                <a:cs typeface="Arial" charset="0"/>
              </a:rPr>
              <a:t>Agribusinesses</a:t>
            </a:r>
          </a:p>
          <a:p>
            <a:pPr lvl="1">
              <a:spcBef>
                <a:spcPct val="0"/>
              </a:spcBef>
              <a:spcAft>
                <a:spcPts val="1200"/>
              </a:spcAft>
              <a:buFont typeface="Arial" charset="0"/>
              <a:buChar char="•"/>
            </a:pPr>
            <a:r>
              <a:rPr lang="en-US" dirty="0">
                <a:solidFill>
                  <a:schemeClr val="bg1"/>
                </a:solidFill>
                <a:cs typeface="Arial" charset="0"/>
              </a:rPr>
              <a:t>Cooperative extension services</a:t>
            </a:r>
          </a:p>
          <a:p>
            <a:pPr lvl="1">
              <a:spcBef>
                <a:spcPct val="0"/>
              </a:spcBef>
              <a:spcAft>
                <a:spcPts val="1200"/>
              </a:spcAft>
              <a:buFont typeface="Arial" charset="0"/>
              <a:buChar char="•"/>
            </a:pPr>
            <a:r>
              <a:rPr lang="en-US" dirty="0">
                <a:solidFill>
                  <a:schemeClr val="bg1"/>
                </a:solidFill>
                <a:cs typeface="Arial" charset="0"/>
              </a:rPr>
              <a:t>Universities</a:t>
            </a:r>
          </a:p>
          <a:p>
            <a:pPr lvl="1">
              <a:spcBef>
                <a:spcPct val="0"/>
              </a:spcBef>
              <a:spcAft>
                <a:spcPts val="1200"/>
              </a:spcAft>
              <a:buFont typeface="Arial" charset="0"/>
              <a:buChar char="•"/>
            </a:pPr>
            <a:r>
              <a:rPr lang="en-US" dirty="0">
                <a:solidFill>
                  <a:schemeClr val="bg1"/>
                </a:solidFill>
                <a:cs typeface="Arial" charset="0"/>
              </a:rPr>
              <a:t>Food processing companies</a:t>
            </a:r>
          </a:p>
          <a:p>
            <a:pPr lvl="1">
              <a:spcBef>
                <a:spcPct val="0"/>
              </a:spcBef>
              <a:spcAft>
                <a:spcPts val="1200"/>
              </a:spcAft>
              <a:buFont typeface="Arial" charset="0"/>
              <a:buChar char="•"/>
            </a:pPr>
            <a:r>
              <a:rPr lang="en-US" dirty="0">
                <a:solidFill>
                  <a:schemeClr val="bg1"/>
                </a:solidFill>
                <a:cs typeface="Arial" charset="0"/>
              </a:rPr>
              <a:t>Consulting firms</a:t>
            </a:r>
          </a:p>
          <a:p>
            <a:pPr lvl="1">
              <a:spcBef>
                <a:spcPct val="0"/>
              </a:spcBef>
              <a:spcAft>
                <a:spcPts val="1200"/>
              </a:spcAft>
              <a:buFont typeface="Arial" charset="0"/>
              <a:buChar char="•"/>
            </a:pPr>
            <a:r>
              <a:rPr lang="en-US" dirty="0">
                <a:solidFill>
                  <a:schemeClr val="bg1"/>
                </a:solidFill>
                <a:cs typeface="Arial" charset="0"/>
              </a:rPr>
              <a:t>Banks</a:t>
            </a:r>
          </a:p>
          <a:p>
            <a:pPr marL="0" indent="0">
              <a:buNone/>
            </a:pPr>
            <a:endParaRPr lang="en-US" dirty="0"/>
          </a:p>
        </p:txBody>
      </p:sp>
      <p:sp>
        <p:nvSpPr>
          <p:cNvPr id="6" name="Title 1">
            <a:extLst>
              <a:ext uri="{FF2B5EF4-FFF2-40B4-BE49-F238E27FC236}">
                <a16:creationId xmlns:a16="http://schemas.microsoft.com/office/drawing/2014/main" id="{E4B06A06-2958-4B46-A604-140D3007F3A7}"/>
              </a:ext>
            </a:extLst>
          </p:cNvPr>
          <p:cNvSpPr txBox="1">
            <a:spLocks/>
          </p:cNvSpPr>
          <p:nvPr/>
        </p:nvSpPr>
        <p:spPr>
          <a:xfrm>
            <a:off x="935664" y="6176963"/>
            <a:ext cx="5160335" cy="46953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en-US" sz="1050" b="1" dirty="0">
              <a:solidFill>
                <a:schemeClr val="accent3">
                  <a:lumMod val="75000"/>
                </a:schemeClr>
              </a:solidFill>
              <a:latin typeface="Lato"/>
              <a:cs typeface="Lao UI" pitchFamily="34" charset="0"/>
            </a:endParaRPr>
          </a:p>
        </p:txBody>
      </p:sp>
      <p:pic>
        <p:nvPicPr>
          <p:cNvPr id="10" name="Picture 9" descr="A picture containing clipart&#10;&#10;Description automatically generated">
            <a:extLst>
              <a:ext uri="{FF2B5EF4-FFF2-40B4-BE49-F238E27FC236}">
                <a16:creationId xmlns:a16="http://schemas.microsoft.com/office/drawing/2014/main" id="{B0D9C3B5-D8CE-4729-9E92-65489D1B5467}"/>
              </a:ext>
            </a:extLst>
          </p:cNvPr>
          <p:cNvPicPr>
            <a:picLocks noChangeAspect="1"/>
          </p:cNvPicPr>
          <p:nvPr/>
        </p:nvPicPr>
        <p:blipFill>
          <a:blip r:embed="rId5" cstate="screen">
            <a:alphaModFix amt="85000"/>
            <a:extLst>
              <a:ext uri="{28A0092B-C50C-407E-A947-70E740481C1C}">
                <a14:useLocalDpi xmlns:a14="http://schemas.microsoft.com/office/drawing/2010/main" val="0"/>
              </a:ext>
            </a:extLst>
          </a:blip>
          <a:stretch>
            <a:fillRect/>
          </a:stretch>
        </p:blipFill>
        <p:spPr>
          <a:xfrm rot="5400000">
            <a:off x="10228643" y="4875183"/>
            <a:ext cx="3290089" cy="580604"/>
          </a:xfrm>
          <a:prstGeom prst="rect">
            <a:avLst/>
          </a:prstGeom>
        </p:spPr>
      </p:pic>
    </p:spTree>
    <p:extLst>
      <p:ext uri="{BB962C8B-B14F-4D97-AF65-F5344CB8AC3E}">
        <p14:creationId xmlns:p14="http://schemas.microsoft.com/office/powerpoint/2010/main" val="19221007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close up of a flower&#10;&#10;Description automatically generated">
            <a:extLst>
              <a:ext uri="{FF2B5EF4-FFF2-40B4-BE49-F238E27FC236}">
                <a16:creationId xmlns:a16="http://schemas.microsoft.com/office/drawing/2014/main" id="{7688956F-FA84-4D3A-A1EA-6620A9DAA900}"/>
              </a:ext>
            </a:extLst>
          </p:cNvPr>
          <p:cNvPicPr>
            <a:picLocks noChangeAspect="1"/>
          </p:cNvPicPr>
          <p:nvPr/>
        </p:nvPicPr>
        <p:blipFill rotWithShape="1">
          <a:blip r:embed="rId3" cstate="print">
            <a:alphaModFix amt="35000"/>
            <a:extLst>
              <a:ext uri="{28A0092B-C50C-407E-A947-70E740481C1C}">
                <a14:useLocalDpi xmlns:a14="http://schemas.microsoft.com/office/drawing/2010/main" val="0"/>
              </a:ext>
            </a:extLst>
          </a:blip>
          <a:srcRect l="2710" t="1424" r="16144" b="9619"/>
          <a:stretch/>
        </p:blipFill>
        <p:spPr>
          <a:xfrm>
            <a:off x="0" y="0"/>
            <a:ext cx="12190568" cy="6858000"/>
          </a:xfrm>
          <a:prstGeom prst="rect">
            <a:avLst/>
          </a:prstGeom>
        </p:spPr>
      </p:pic>
      <p:sp>
        <p:nvSpPr>
          <p:cNvPr id="6" name="Rectangle 5"/>
          <p:cNvSpPr/>
          <p:nvPr/>
        </p:nvSpPr>
        <p:spPr>
          <a:xfrm>
            <a:off x="4742121" y="3084491"/>
            <a:ext cx="7448447" cy="1320800"/>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8" name="TextBox 17">
            <a:extLst>
              <a:ext uri="{FF2B5EF4-FFF2-40B4-BE49-F238E27FC236}">
                <a16:creationId xmlns:a16="http://schemas.microsoft.com/office/drawing/2014/main" id="{9CC83DE0-F385-4C02-BBF4-6CA768165392}"/>
              </a:ext>
            </a:extLst>
          </p:cNvPr>
          <p:cNvSpPr txBox="1"/>
          <p:nvPr/>
        </p:nvSpPr>
        <p:spPr>
          <a:xfrm>
            <a:off x="7085171" y="3205205"/>
            <a:ext cx="5420279" cy="1077218"/>
          </a:xfrm>
          <a:prstGeom prst="rect">
            <a:avLst/>
          </a:prstGeom>
          <a:noFill/>
        </p:spPr>
        <p:txBody>
          <a:bodyPr wrap="square" rtlCol="0">
            <a:spAutoFit/>
          </a:bodyPr>
          <a:lstStyle/>
          <a:p>
            <a:r>
              <a:rPr lang="en-US" sz="3200" b="1" i="1" dirty="0">
                <a:solidFill>
                  <a:schemeClr val="bg1"/>
                </a:solidFill>
                <a:latin typeface="Lato" pitchFamily="34" charset="0"/>
                <a:ea typeface="Lato" pitchFamily="34" charset="0"/>
                <a:cs typeface="Lato" pitchFamily="34" charset="0"/>
              </a:rPr>
              <a:t>Farmer-to-Farmer: </a:t>
            </a:r>
          </a:p>
          <a:p>
            <a:r>
              <a:rPr lang="en-US" sz="3200" b="1" i="1" dirty="0">
                <a:solidFill>
                  <a:schemeClr val="bg1"/>
                </a:solidFill>
                <a:latin typeface="Lato" pitchFamily="34" charset="0"/>
                <a:ea typeface="Lato" pitchFamily="34" charset="0"/>
                <a:cs typeface="Lato" pitchFamily="34" charset="0"/>
              </a:rPr>
              <a:t>Trinidad &amp; Tobago</a:t>
            </a:r>
            <a:endParaRPr lang="en-US" sz="3200" i="1" dirty="0">
              <a:solidFill>
                <a:schemeClr val="bg1"/>
              </a:solidFill>
              <a:latin typeface="Lato" pitchFamily="34" charset="0"/>
              <a:ea typeface="Lato" pitchFamily="34" charset="0"/>
              <a:cs typeface="Lato" pitchFamily="34" charset="0"/>
            </a:endParaRPr>
          </a:p>
        </p:txBody>
      </p:sp>
      <p:sp>
        <p:nvSpPr>
          <p:cNvPr id="2" name="Flowchart: Data 1">
            <a:extLst>
              <a:ext uri="{FF2B5EF4-FFF2-40B4-BE49-F238E27FC236}">
                <a16:creationId xmlns:a16="http://schemas.microsoft.com/office/drawing/2014/main" id="{747508A7-FBC2-4B24-B116-76ADE724DE1A}"/>
              </a:ext>
            </a:extLst>
          </p:cNvPr>
          <p:cNvSpPr/>
          <p:nvPr/>
        </p:nvSpPr>
        <p:spPr>
          <a:xfrm>
            <a:off x="9476791" y="3084492"/>
            <a:ext cx="2727027" cy="1320800"/>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8000"/>
              <a:gd name="connsiteY0" fmla="*/ 10000 h 10000"/>
              <a:gd name="connsiteX1" fmla="*/ 2000 w 8000"/>
              <a:gd name="connsiteY1" fmla="*/ 0 h 10000"/>
              <a:gd name="connsiteX2" fmla="*/ 7961 w 8000"/>
              <a:gd name="connsiteY2" fmla="*/ 0 h 10000"/>
              <a:gd name="connsiteX3" fmla="*/ 8000 w 8000"/>
              <a:gd name="connsiteY3" fmla="*/ 10000 h 10000"/>
              <a:gd name="connsiteX4" fmla="*/ 0 w 8000"/>
              <a:gd name="connsiteY4" fmla="*/ 1000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00" h="10000">
                <a:moveTo>
                  <a:pt x="0" y="10000"/>
                </a:moveTo>
                <a:lnTo>
                  <a:pt x="2000" y="0"/>
                </a:lnTo>
                <a:lnTo>
                  <a:pt x="7961" y="0"/>
                </a:lnTo>
                <a:cubicBezTo>
                  <a:pt x="7974" y="3333"/>
                  <a:pt x="7987" y="6667"/>
                  <a:pt x="8000" y="10000"/>
                </a:cubicBezTo>
                <a:lnTo>
                  <a:pt x="0" y="10000"/>
                </a:lnTo>
                <a:close/>
              </a:path>
            </a:pathLst>
          </a:custGeom>
          <a:solidFill>
            <a:schemeClr val="accent2">
              <a:lumMod val="60000"/>
              <a:lumOff val="4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picture containing clipart&#10;&#10;Description automatically generated">
            <a:extLst>
              <a:ext uri="{FF2B5EF4-FFF2-40B4-BE49-F238E27FC236}">
                <a16:creationId xmlns:a16="http://schemas.microsoft.com/office/drawing/2014/main" id="{44B10F44-1ECE-4C4D-B164-7D1C478EC550}"/>
              </a:ext>
            </a:extLst>
          </p:cNvPr>
          <p:cNvPicPr>
            <a:picLocks noChangeAspect="1"/>
          </p:cNvPicPr>
          <p:nvPr/>
        </p:nvPicPr>
        <p:blipFill>
          <a:blip r:embed="rId4" cstate="screen">
            <a:alphaModFix amt="85000"/>
            <a:extLst>
              <a:ext uri="{28A0092B-C50C-407E-A947-70E740481C1C}">
                <a14:useLocalDpi xmlns:a14="http://schemas.microsoft.com/office/drawing/2010/main" val="0"/>
              </a:ext>
            </a:extLst>
          </a:blip>
          <a:stretch>
            <a:fillRect/>
          </a:stretch>
        </p:blipFill>
        <p:spPr>
          <a:xfrm>
            <a:off x="10138434" y="6398847"/>
            <a:ext cx="1964624" cy="346699"/>
          </a:xfrm>
          <a:prstGeom prst="rect">
            <a:avLst/>
          </a:prstGeom>
        </p:spPr>
      </p:pic>
      <p:sp>
        <p:nvSpPr>
          <p:cNvPr id="12" name="Rectangle 11">
            <a:extLst>
              <a:ext uri="{FF2B5EF4-FFF2-40B4-BE49-F238E27FC236}">
                <a16:creationId xmlns:a16="http://schemas.microsoft.com/office/drawing/2014/main" id="{2F399290-18C5-49AB-B871-D6261761A20D}"/>
              </a:ext>
            </a:extLst>
          </p:cNvPr>
          <p:cNvSpPr/>
          <p:nvPr/>
        </p:nvSpPr>
        <p:spPr>
          <a:xfrm>
            <a:off x="2625193" y="3083414"/>
            <a:ext cx="2116928" cy="1320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2695087" y="3125427"/>
            <a:ext cx="1977139" cy="1279325"/>
          </a:xfrm>
          <a:prstGeom prst="rect">
            <a:avLst/>
          </a:prstGeom>
        </p:spPr>
      </p:pic>
      <p:pic>
        <p:nvPicPr>
          <p:cNvPr id="5" name="Picture 4">
            <a:extLst>
              <a:ext uri="{FF2B5EF4-FFF2-40B4-BE49-F238E27FC236}">
                <a16:creationId xmlns:a16="http://schemas.microsoft.com/office/drawing/2014/main" id="{CC48B9FF-BB1B-4E4C-B62A-8DA0BB06500C}"/>
              </a:ext>
            </a:extLst>
          </p:cNvPr>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0" y="0"/>
            <a:ext cx="6858000" cy="6858000"/>
          </a:xfrm>
          <a:prstGeom prst="rect">
            <a:avLst/>
          </a:prstGeom>
        </p:spPr>
      </p:pic>
      <p:pic>
        <p:nvPicPr>
          <p:cNvPr id="7" name="Picture 6">
            <a:extLst>
              <a:ext uri="{FF2B5EF4-FFF2-40B4-BE49-F238E27FC236}">
                <a16:creationId xmlns:a16="http://schemas.microsoft.com/office/drawing/2014/main" id="{FB321764-AE0A-40E1-BAC1-C737CEFCC7C1}"/>
              </a:ext>
            </a:extLst>
          </p:cNvPr>
          <p:cNvPicPr>
            <a:picLocks noChangeAspect="1"/>
          </p:cNvPicPr>
          <p:nvPr/>
        </p:nvPicPr>
        <p:blipFill>
          <a:blip r:embed="rId7"/>
          <a:stretch>
            <a:fillRect/>
          </a:stretch>
        </p:blipFill>
        <p:spPr>
          <a:xfrm>
            <a:off x="2547938" y="5288680"/>
            <a:ext cx="1569320" cy="1569320"/>
          </a:xfrm>
          <a:prstGeom prst="rect">
            <a:avLst/>
          </a:prstGeom>
        </p:spPr>
      </p:pic>
    </p:spTree>
    <p:extLst>
      <p:ext uri="{BB962C8B-B14F-4D97-AF65-F5344CB8AC3E}">
        <p14:creationId xmlns:p14="http://schemas.microsoft.com/office/powerpoint/2010/main" val="4291587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8DABC1-6756-4497-8416-C9FD729D64FB}"/>
              </a:ext>
            </a:extLst>
          </p:cNvPr>
          <p:cNvSpPr>
            <a:spLocks noGrp="1"/>
          </p:cNvSpPr>
          <p:nvPr>
            <p:ph type="title"/>
          </p:nvPr>
        </p:nvSpPr>
        <p:spPr>
          <a:xfrm>
            <a:off x="3867484" y="423921"/>
            <a:ext cx="5906386" cy="1325563"/>
          </a:xfrm>
        </p:spPr>
        <p:txBody>
          <a:bodyPr>
            <a:normAutofit/>
          </a:bodyPr>
          <a:lstStyle/>
          <a:p>
            <a:r>
              <a:rPr lang="en-US" b="1" dirty="0">
                <a:solidFill>
                  <a:schemeClr val="accent1">
                    <a:lumMod val="75000"/>
                  </a:schemeClr>
                </a:solidFill>
                <a:latin typeface="Garamond" panose="02020404030301010803" pitchFamily="18" charset="0"/>
              </a:rPr>
              <a:t>F2F Trinidad &amp; Tobago</a:t>
            </a:r>
            <a:br>
              <a:rPr lang="en-US" sz="3100" i="1" dirty="0">
                <a:solidFill>
                  <a:schemeClr val="tx1">
                    <a:lumMod val="65000"/>
                    <a:lumOff val="35000"/>
                  </a:schemeClr>
                </a:solidFill>
                <a:latin typeface="Garamond" panose="02020404030301010803" pitchFamily="18" charset="0"/>
              </a:rPr>
            </a:br>
            <a:r>
              <a:rPr lang="en-US" sz="3100" dirty="0"/>
              <a:t> </a:t>
            </a:r>
            <a:endParaRPr lang="en-US" dirty="0"/>
          </a:p>
        </p:txBody>
      </p:sp>
      <p:sp>
        <p:nvSpPr>
          <p:cNvPr id="3" name="Content Placeholder 2">
            <a:extLst>
              <a:ext uri="{FF2B5EF4-FFF2-40B4-BE49-F238E27FC236}">
                <a16:creationId xmlns:a16="http://schemas.microsoft.com/office/drawing/2014/main" id="{5F9248A2-CAF3-4475-9428-B0842379D72E}"/>
              </a:ext>
            </a:extLst>
          </p:cNvPr>
          <p:cNvSpPr>
            <a:spLocks noGrp="1"/>
          </p:cNvSpPr>
          <p:nvPr>
            <p:ph idx="1"/>
          </p:nvPr>
        </p:nvSpPr>
        <p:spPr>
          <a:xfrm>
            <a:off x="6099316" y="1372755"/>
            <a:ext cx="5553968" cy="5273740"/>
          </a:xfrm>
        </p:spPr>
        <p:txBody>
          <a:bodyPr>
            <a:normAutofit lnSpcReduction="10000"/>
          </a:bodyPr>
          <a:lstStyle/>
          <a:p>
            <a:pPr marL="0" indent="0">
              <a:spcBef>
                <a:spcPct val="0"/>
              </a:spcBef>
              <a:spcAft>
                <a:spcPts val="1200"/>
              </a:spcAft>
              <a:buNone/>
            </a:pPr>
            <a:endParaRPr lang="en-US" sz="1800" i="1" dirty="0">
              <a:solidFill>
                <a:schemeClr val="tx1">
                  <a:lumMod val="65000"/>
                  <a:lumOff val="35000"/>
                </a:schemeClr>
              </a:solidFill>
              <a:latin typeface="Garamond" panose="02020404030301010803" pitchFamily="18" charset="0"/>
            </a:endParaRPr>
          </a:p>
          <a:p>
            <a:pPr>
              <a:lnSpc>
                <a:spcPct val="110000"/>
              </a:lnSpc>
              <a:spcBef>
                <a:spcPct val="0"/>
              </a:spcBef>
              <a:spcAft>
                <a:spcPts val="1200"/>
              </a:spcAft>
            </a:pPr>
            <a:r>
              <a:rPr lang="en-US" sz="3200" dirty="0">
                <a:latin typeface="Calibri" panose="020F0502020204030204" pitchFamily="34" charset="0"/>
                <a:cs typeface="Calibri" panose="020F0502020204030204" pitchFamily="34" charset="0"/>
              </a:rPr>
              <a:t>3 years; 2020 - 2022</a:t>
            </a:r>
          </a:p>
          <a:p>
            <a:pPr>
              <a:lnSpc>
                <a:spcPct val="110000"/>
              </a:lnSpc>
              <a:spcBef>
                <a:spcPct val="0"/>
              </a:spcBef>
              <a:spcAft>
                <a:spcPts val="1200"/>
              </a:spcAft>
            </a:pPr>
            <a:r>
              <a:rPr lang="en-US" sz="3200" dirty="0">
                <a:latin typeface="Calibri" panose="020F0502020204030204" pitchFamily="34" charset="0"/>
                <a:cs typeface="Calibri" panose="020F0502020204030204" pitchFamily="34" charset="0"/>
              </a:rPr>
              <a:t>35 volunteer assignments</a:t>
            </a:r>
          </a:p>
          <a:p>
            <a:pPr>
              <a:lnSpc>
                <a:spcPct val="110000"/>
              </a:lnSpc>
              <a:spcBef>
                <a:spcPct val="0"/>
              </a:spcBef>
              <a:spcAft>
                <a:spcPts val="1200"/>
              </a:spcAft>
            </a:pPr>
            <a:r>
              <a:rPr lang="en-US" sz="3200" dirty="0">
                <a:latin typeface="Calibri" panose="020F0502020204030204" pitchFamily="34" charset="0"/>
                <a:cs typeface="Calibri" panose="020F0502020204030204" pitchFamily="34" charset="0"/>
              </a:rPr>
              <a:t>Strengthen Extension System through Capacity Building</a:t>
            </a:r>
          </a:p>
          <a:p>
            <a:pPr>
              <a:lnSpc>
                <a:spcPct val="110000"/>
              </a:lnSpc>
              <a:spcBef>
                <a:spcPct val="0"/>
              </a:spcBef>
              <a:spcAft>
                <a:spcPts val="1200"/>
              </a:spcAft>
            </a:pPr>
            <a:r>
              <a:rPr lang="en-US" sz="3200" dirty="0">
                <a:latin typeface="Calibri" panose="020F0502020204030204" pitchFamily="34" charset="0"/>
                <a:cs typeface="Calibri" panose="020F0502020204030204" pitchFamily="34" charset="0"/>
              </a:rPr>
              <a:t>Increase Food &amp; Nutrition Security through Increased Productivity, Safety, and Profitability</a:t>
            </a:r>
          </a:p>
          <a:p>
            <a:pPr marL="0" indent="0">
              <a:buNone/>
            </a:pPr>
            <a:endParaRPr lang="en-US" sz="1800" i="1" dirty="0">
              <a:solidFill>
                <a:schemeClr val="bg2">
                  <a:lumMod val="50000"/>
                </a:schemeClr>
              </a:solidFill>
              <a:latin typeface="+mj-lt"/>
            </a:endParaRPr>
          </a:p>
          <a:p>
            <a:pPr marL="0" indent="0">
              <a:buNone/>
            </a:pPr>
            <a:endParaRPr lang="en-US" dirty="0"/>
          </a:p>
        </p:txBody>
      </p:sp>
      <p:sp>
        <p:nvSpPr>
          <p:cNvPr id="6" name="Title 1">
            <a:extLst>
              <a:ext uri="{FF2B5EF4-FFF2-40B4-BE49-F238E27FC236}">
                <a16:creationId xmlns:a16="http://schemas.microsoft.com/office/drawing/2014/main" id="{E4B06A06-2958-4B46-A604-140D3007F3A7}"/>
              </a:ext>
            </a:extLst>
          </p:cNvPr>
          <p:cNvSpPr txBox="1">
            <a:spLocks/>
          </p:cNvSpPr>
          <p:nvPr/>
        </p:nvSpPr>
        <p:spPr>
          <a:xfrm>
            <a:off x="838200" y="6176963"/>
            <a:ext cx="4722628" cy="46953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en-US" sz="1050" b="1" dirty="0">
              <a:solidFill>
                <a:schemeClr val="accent3">
                  <a:lumMod val="75000"/>
                </a:schemeClr>
              </a:solidFill>
              <a:latin typeface="Lato"/>
              <a:cs typeface="Lao UI" pitchFamily="34" charset="0"/>
            </a:endParaRPr>
          </a:p>
        </p:txBody>
      </p:sp>
      <p:sp>
        <p:nvSpPr>
          <p:cNvPr id="14" name="Rectangle 13">
            <a:extLst>
              <a:ext uri="{FF2B5EF4-FFF2-40B4-BE49-F238E27FC236}">
                <a16:creationId xmlns:a16="http://schemas.microsoft.com/office/drawing/2014/main" id="{61237702-0B65-48DF-8FA7-AB3D0551AF1A}"/>
              </a:ext>
            </a:extLst>
          </p:cNvPr>
          <p:cNvSpPr/>
          <p:nvPr/>
        </p:nvSpPr>
        <p:spPr>
          <a:xfrm>
            <a:off x="3867484" y="1161250"/>
            <a:ext cx="5906386" cy="77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3"/>
          <a:stretch>
            <a:fillRect/>
          </a:stretch>
        </p:blipFill>
        <p:spPr>
          <a:xfrm>
            <a:off x="123640" y="1749484"/>
            <a:ext cx="5334000" cy="3284585"/>
          </a:xfrm>
          <a:prstGeom prst="rect">
            <a:avLst/>
          </a:prstGeom>
        </p:spPr>
      </p:pic>
      <p:pic>
        <p:nvPicPr>
          <p:cNvPr id="7" name="Picture 6"/>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0" y="6324383"/>
            <a:ext cx="2981140" cy="533617"/>
          </a:xfrm>
          <a:prstGeom prst="rect">
            <a:avLst/>
          </a:prstGeom>
        </p:spPr>
      </p:pic>
    </p:spTree>
    <p:extLst>
      <p:ext uri="{BB962C8B-B14F-4D97-AF65-F5344CB8AC3E}">
        <p14:creationId xmlns:p14="http://schemas.microsoft.com/office/powerpoint/2010/main" val="8009546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Graphic 4" descr="Open hand with plant">
            <a:extLst>
              <a:ext uri="{FF2B5EF4-FFF2-40B4-BE49-F238E27FC236}">
                <a16:creationId xmlns:a16="http://schemas.microsoft.com/office/drawing/2014/main" id="{28E4D38D-CCCF-4F89-8F3C-6EBE0EEC5D7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056404" y="2425683"/>
            <a:ext cx="4109519" cy="4109519"/>
          </a:xfrm>
          <a:prstGeom prst="rect">
            <a:avLst/>
          </a:prstGeom>
        </p:spPr>
      </p:pic>
      <p:sp>
        <p:nvSpPr>
          <p:cNvPr id="9" name="TextBox 8"/>
          <p:cNvSpPr txBox="1"/>
          <p:nvPr/>
        </p:nvSpPr>
        <p:spPr>
          <a:xfrm>
            <a:off x="6692602" y="1268587"/>
            <a:ext cx="5181085" cy="6032421"/>
          </a:xfrm>
          <a:prstGeom prst="rect">
            <a:avLst/>
          </a:prstGeom>
          <a:noFill/>
        </p:spPr>
        <p:txBody>
          <a:bodyPr wrap="square" rtlCol="0">
            <a:spAutoFit/>
          </a:bodyPr>
          <a:lstStyle/>
          <a:p>
            <a:pPr lvl="1">
              <a:lnSpc>
                <a:spcPct val="200000"/>
              </a:lnSpc>
              <a:spcBef>
                <a:spcPct val="0"/>
              </a:spcBef>
              <a:spcAft>
                <a:spcPts val="1200"/>
              </a:spcAft>
              <a:buFont typeface="Arial" charset="0"/>
              <a:buChar char="•"/>
            </a:pPr>
            <a:r>
              <a:rPr lang="en-US" sz="2400" dirty="0">
                <a:cs typeface="Arial" charset="0"/>
              </a:rPr>
              <a:t> Tobago Agricultural Society</a:t>
            </a:r>
          </a:p>
          <a:p>
            <a:pPr lvl="1">
              <a:spcBef>
                <a:spcPct val="0"/>
              </a:spcBef>
              <a:spcAft>
                <a:spcPts val="1200"/>
              </a:spcAft>
              <a:buFont typeface="Arial" charset="0"/>
              <a:buChar char="•"/>
            </a:pPr>
            <a:r>
              <a:rPr lang="en-US" sz="2400" dirty="0">
                <a:cs typeface="Arial" charset="0"/>
              </a:rPr>
              <a:t> Cocoa Development Company of Trinidad and Tobago (CDCTT)</a:t>
            </a:r>
          </a:p>
          <a:p>
            <a:pPr lvl="1">
              <a:spcBef>
                <a:spcPct val="0"/>
              </a:spcBef>
              <a:spcAft>
                <a:spcPts val="1200"/>
              </a:spcAft>
              <a:buFont typeface="Arial" charset="0"/>
              <a:buChar char="•"/>
            </a:pPr>
            <a:r>
              <a:rPr lang="en-US" sz="2400" dirty="0">
                <a:cs typeface="Arial" charset="0"/>
              </a:rPr>
              <a:t> Ministry of Agriculture, Land and Fisheries’ (MALF) Extension, Training, and Information Services Division (ETISD)</a:t>
            </a:r>
          </a:p>
          <a:p>
            <a:pPr lvl="1">
              <a:lnSpc>
                <a:spcPct val="200000"/>
              </a:lnSpc>
              <a:spcBef>
                <a:spcPct val="0"/>
              </a:spcBef>
              <a:spcAft>
                <a:spcPts val="1200"/>
              </a:spcAft>
              <a:buFont typeface="Arial" charset="0"/>
              <a:buChar char="•"/>
            </a:pPr>
            <a:r>
              <a:rPr lang="en-US" sz="2400" dirty="0">
                <a:cs typeface="Arial" charset="0"/>
              </a:rPr>
              <a:t>Green Market Santa Cruz Ltd</a:t>
            </a:r>
            <a:endParaRPr lang="en-US" sz="2400" dirty="0"/>
          </a:p>
          <a:p>
            <a:pPr lvl="1">
              <a:lnSpc>
                <a:spcPct val="200000"/>
              </a:lnSpc>
              <a:spcBef>
                <a:spcPct val="0"/>
              </a:spcBef>
              <a:spcAft>
                <a:spcPts val="1200"/>
              </a:spcAft>
              <a:buFont typeface="Arial" charset="0"/>
              <a:buChar char="•"/>
            </a:pPr>
            <a:r>
              <a:rPr lang="en-US" sz="2400" dirty="0">
                <a:cs typeface="Arial" charset="0"/>
              </a:rPr>
              <a:t>Tri Valley Cluster</a:t>
            </a:r>
          </a:p>
          <a:p>
            <a:pPr lvl="1">
              <a:spcBef>
                <a:spcPct val="0"/>
              </a:spcBef>
              <a:spcAft>
                <a:spcPts val="1200"/>
              </a:spcAft>
              <a:buFont typeface="Arial" charset="0"/>
              <a:buChar char="•"/>
            </a:pPr>
            <a:endParaRPr lang="en-US" sz="2000" dirty="0">
              <a:cs typeface="Arial" charset="0"/>
            </a:endParaRPr>
          </a:p>
          <a:p>
            <a:endParaRPr lang="en-US" dirty="0"/>
          </a:p>
        </p:txBody>
      </p:sp>
      <p:sp>
        <p:nvSpPr>
          <p:cNvPr id="8" name="Right Triangle 7">
            <a:extLst>
              <a:ext uri="{FF2B5EF4-FFF2-40B4-BE49-F238E27FC236}">
                <a16:creationId xmlns:a16="http://schemas.microsoft.com/office/drawing/2014/main" id="{8259260C-7F58-4D47-A087-8DA189216611}"/>
              </a:ext>
            </a:extLst>
          </p:cNvPr>
          <p:cNvSpPr/>
          <p:nvPr/>
        </p:nvSpPr>
        <p:spPr>
          <a:xfrm flipH="1">
            <a:off x="10769600" y="11667"/>
            <a:ext cx="1422400" cy="6858000"/>
          </a:xfrm>
          <a:prstGeom prst="rtTriangle">
            <a:avLst/>
          </a:prstGeom>
          <a:solidFill>
            <a:srgbClr val="C55A11">
              <a:alpha val="5882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Arrow: Pentagon 6">
            <a:extLst>
              <a:ext uri="{FF2B5EF4-FFF2-40B4-BE49-F238E27FC236}">
                <a16:creationId xmlns:a16="http://schemas.microsoft.com/office/drawing/2014/main" id="{C7D52A6B-B147-4FD6-A6F9-1EBBE806A3DA}"/>
              </a:ext>
            </a:extLst>
          </p:cNvPr>
          <p:cNvSpPr/>
          <p:nvPr/>
        </p:nvSpPr>
        <p:spPr>
          <a:xfrm>
            <a:off x="650323" y="1268587"/>
            <a:ext cx="6018638" cy="5114660"/>
          </a:xfrm>
          <a:prstGeom prst="homePlate">
            <a:avLst>
              <a:gd name="adj" fmla="val 1263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98DABC1-6756-4497-8416-C9FD729D64FB}"/>
              </a:ext>
            </a:extLst>
          </p:cNvPr>
          <p:cNvSpPr>
            <a:spLocks noGrp="1"/>
          </p:cNvSpPr>
          <p:nvPr>
            <p:ph type="title"/>
          </p:nvPr>
        </p:nvSpPr>
        <p:spPr>
          <a:xfrm>
            <a:off x="650323" y="322798"/>
            <a:ext cx="10515600" cy="1325563"/>
          </a:xfrm>
        </p:spPr>
        <p:txBody>
          <a:bodyPr>
            <a:normAutofit/>
          </a:bodyPr>
          <a:lstStyle/>
          <a:p>
            <a:r>
              <a:rPr lang="en-US" b="1" dirty="0">
                <a:solidFill>
                  <a:schemeClr val="accent2">
                    <a:lumMod val="75000"/>
                  </a:schemeClr>
                </a:solidFill>
                <a:latin typeface="Garamond" panose="02020404030301010803" pitchFamily="18" charset="0"/>
              </a:rPr>
              <a:t>Who Are We Working With? Host Groups</a:t>
            </a:r>
            <a:br>
              <a:rPr lang="en-US" sz="3100" i="1" dirty="0">
                <a:solidFill>
                  <a:schemeClr val="tx1">
                    <a:lumMod val="65000"/>
                    <a:lumOff val="35000"/>
                  </a:schemeClr>
                </a:solidFill>
                <a:latin typeface="Garamond" panose="02020404030301010803" pitchFamily="18" charset="0"/>
              </a:rPr>
            </a:br>
            <a:r>
              <a:rPr lang="en-US" sz="3100" dirty="0"/>
              <a:t> </a:t>
            </a:r>
            <a:endParaRPr lang="en-US" dirty="0"/>
          </a:p>
        </p:txBody>
      </p:sp>
      <p:sp>
        <p:nvSpPr>
          <p:cNvPr id="3" name="Content Placeholder 2">
            <a:extLst>
              <a:ext uri="{FF2B5EF4-FFF2-40B4-BE49-F238E27FC236}">
                <a16:creationId xmlns:a16="http://schemas.microsoft.com/office/drawing/2014/main" id="{5F9248A2-CAF3-4475-9428-B0842379D72E}"/>
              </a:ext>
            </a:extLst>
          </p:cNvPr>
          <p:cNvSpPr>
            <a:spLocks noGrp="1"/>
          </p:cNvSpPr>
          <p:nvPr>
            <p:ph idx="1"/>
          </p:nvPr>
        </p:nvSpPr>
        <p:spPr>
          <a:xfrm>
            <a:off x="935664" y="1426029"/>
            <a:ext cx="5049174" cy="4957218"/>
          </a:xfrm>
        </p:spPr>
        <p:txBody>
          <a:bodyPr>
            <a:normAutofit/>
          </a:bodyPr>
          <a:lstStyle/>
          <a:p>
            <a:pPr lvl="1">
              <a:lnSpc>
                <a:spcPct val="100000"/>
              </a:lnSpc>
              <a:spcBef>
                <a:spcPct val="0"/>
              </a:spcBef>
              <a:spcAft>
                <a:spcPts val="1200"/>
              </a:spcAft>
              <a:buFont typeface="Arial" charset="0"/>
              <a:buChar char="•"/>
            </a:pPr>
            <a:r>
              <a:rPr lang="en-US" dirty="0">
                <a:solidFill>
                  <a:schemeClr val="bg1"/>
                </a:solidFill>
                <a:cs typeface="Arial" charset="0"/>
              </a:rPr>
              <a:t>Unemployment Relief </a:t>
            </a:r>
            <a:r>
              <a:rPr lang="en-US" dirty="0" err="1">
                <a:solidFill>
                  <a:schemeClr val="bg1"/>
                </a:solidFill>
                <a:cs typeface="Arial" charset="0"/>
              </a:rPr>
              <a:t>Programme</a:t>
            </a:r>
            <a:r>
              <a:rPr lang="en-US" dirty="0">
                <a:solidFill>
                  <a:schemeClr val="bg1"/>
                </a:solidFill>
                <a:cs typeface="Arial" charset="0"/>
              </a:rPr>
              <a:t> (URP) – Tobago</a:t>
            </a:r>
          </a:p>
          <a:p>
            <a:pPr lvl="1">
              <a:lnSpc>
                <a:spcPct val="110000"/>
              </a:lnSpc>
              <a:spcBef>
                <a:spcPct val="0"/>
              </a:spcBef>
              <a:spcAft>
                <a:spcPts val="1200"/>
              </a:spcAft>
              <a:buFont typeface="Arial" charset="0"/>
              <a:buChar char="•"/>
            </a:pPr>
            <a:r>
              <a:rPr lang="en-US" dirty="0">
                <a:solidFill>
                  <a:schemeClr val="bg1"/>
                </a:solidFill>
                <a:cs typeface="Arial" charset="0"/>
              </a:rPr>
              <a:t>National Agricultural Marketing and Development Corporation (NAMDEVCO) </a:t>
            </a:r>
          </a:p>
          <a:p>
            <a:pPr lvl="1">
              <a:lnSpc>
                <a:spcPct val="110000"/>
              </a:lnSpc>
              <a:spcBef>
                <a:spcPct val="0"/>
              </a:spcBef>
              <a:spcAft>
                <a:spcPts val="1200"/>
              </a:spcAft>
              <a:buFont typeface="Arial" charset="0"/>
              <a:buChar char="•"/>
            </a:pPr>
            <a:r>
              <a:rPr lang="en-US" dirty="0">
                <a:solidFill>
                  <a:schemeClr val="bg1"/>
                </a:solidFill>
                <a:cs typeface="Arial" charset="0"/>
              </a:rPr>
              <a:t>Network of Rural Women Producers Trinidad and Tobago (NRWPTT)</a:t>
            </a:r>
          </a:p>
          <a:p>
            <a:pPr lvl="1">
              <a:lnSpc>
                <a:spcPct val="200000"/>
              </a:lnSpc>
              <a:spcBef>
                <a:spcPct val="0"/>
              </a:spcBef>
              <a:spcAft>
                <a:spcPts val="1200"/>
              </a:spcAft>
              <a:buFont typeface="Arial" charset="0"/>
              <a:buChar char="•"/>
            </a:pPr>
            <a:r>
              <a:rPr lang="en-US" dirty="0">
                <a:solidFill>
                  <a:schemeClr val="bg1"/>
                </a:solidFill>
                <a:cs typeface="Arial" charset="0"/>
              </a:rPr>
              <a:t>Vision On Mission</a:t>
            </a:r>
          </a:p>
        </p:txBody>
      </p:sp>
      <p:sp>
        <p:nvSpPr>
          <p:cNvPr id="6" name="Title 1">
            <a:extLst>
              <a:ext uri="{FF2B5EF4-FFF2-40B4-BE49-F238E27FC236}">
                <a16:creationId xmlns:a16="http://schemas.microsoft.com/office/drawing/2014/main" id="{E4B06A06-2958-4B46-A604-140D3007F3A7}"/>
              </a:ext>
            </a:extLst>
          </p:cNvPr>
          <p:cNvSpPr txBox="1">
            <a:spLocks/>
          </p:cNvSpPr>
          <p:nvPr/>
        </p:nvSpPr>
        <p:spPr>
          <a:xfrm>
            <a:off x="935664" y="6176963"/>
            <a:ext cx="5160335" cy="46953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en-US" sz="1050" b="1" dirty="0">
              <a:solidFill>
                <a:schemeClr val="accent3">
                  <a:lumMod val="75000"/>
                </a:schemeClr>
              </a:solidFill>
              <a:latin typeface="Lato"/>
              <a:cs typeface="Lao UI" pitchFamily="34" charset="0"/>
            </a:endParaRPr>
          </a:p>
        </p:txBody>
      </p:sp>
      <p:pic>
        <p:nvPicPr>
          <p:cNvPr id="10" name="Picture 9" descr="A picture containing clipart&#10;&#10;Description automatically generated">
            <a:extLst>
              <a:ext uri="{FF2B5EF4-FFF2-40B4-BE49-F238E27FC236}">
                <a16:creationId xmlns:a16="http://schemas.microsoft.com/office/drawing/2014/main" id="{B0D9C3B5-D8CE-4729-9E92-65489D1B5467}"/>
              </a:ext>
            </a:extLst>
          </p:cNvPr>
          <p:cNvPicPr>
            <a:picLocks noChangeAspect="1"/>
          </p:cNvPicPr>
          <p:nvPr/>
        </p:nvPicPr>
        <p:blipFill>
          <a:blip r:embed="rId5" cstate="screen">
            <a:alphaModFix amt="85000"/>
            <a:extLst>
              <a:ext uri="{28A0092B-C50C-407E-A947-70E740481C1C}">
                <a14:useLocalDpi xmlns:a14="http://schemas.microsoft.com/office/drawing/2010/main" val="0"/>
              </a:ext>
            </a:extLst>
          </a:blip>
          <a:stretch>
            <a:fillRect/>
          </a:stretch>
        </p:blipFill>
        <p:spPr>
          <a:xfrm rot="5400000">
            <a:off x="10228643" y="4875183"/>
            <a:ext cx="3290089" cy="580604"/>
          </a:xfrm>
          <a:prstGeom prst="rect">
            <a:avLst/>
          </a:prstGeom>
        </p:spPr>
      </p:pic>
    </p:spTree>
    <p:extLst>
      <p:ext uri="{BB962C8B-B14F-4D97-AF65-F5344CB8AC3E}">
        <p14:creationId xmlns:p14="http://schemas.microsoft.com/office/powerpoint/2010/main" val="41138964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8DABC1-6756-4497-8416-C9FD729D64FB}"/>
              </a:ext>
            </a:extLst>
          </p:cNvPr>
          <p:cNvSpPr>
            <a:spLocks noGrp="1"/>
          </p:cNvSpPr>
          <p:nvPr>
            <p:ph type="title"/>
          </p:nvPr>
        </p:nvSpPr>
        <p:spPr>
          <a:xfrm>
            <a:off x="5685905" y="423921"/>
            <a:ext cx="9530187" cy="1325563"/>
          </a:xfrm>
        </p:spPr>
        <p:txBody>
          <a:bodyPr>
            <a:normAutofit/>
          </a:bodyPr>
          <a:lstStyle/>
          <a:p>
            <a:r>
              <a:rPr lang="en-US" sz="3100" dirty="0">
                <a:solidFill>
                  <a:schemeClr val="tx1">
                    <a:lumMod val="65000"/>
                    <a:lumOff val="35000"/>
                  </a:schemeClr>
                </a:solidFill>
                <a:latin typeface="Lato" panose="020F0502020204030203" pitchFamily="34" charset="0"/>
              </a:rPr>
              <a:t>Farmer-to-Farmer Goes Virtual!</a:t>
            </a:r>
            <a:br>
              <a:rPr lang="en-US" sz="3100" i="1" dirty="0">
                <a:solidFill>
                  <a:schemeClr val="tx1">
                    <a:lumMod val="65000"/>
                    <a:lumOff val="35000"/>
                  </a:schemeClr>
                </a:solidFill>
                <a:latin typeface="Garamond" panose="02020404030301010803" pitchFamily="18" charset="0"/>
              </a:rPr>
            </a:br>
            <a:r>
              <a:rPr lang="en-US" sz="3100" dirty="0"/>
              <a:t> </a:t>
            </a:r>
            <a:endParaRPr lang="en-US" dirty="0"/>
          </a:p>
        </p:txBody>
      </p:sp>
      <p:sp>
        <p:nvSpPr>
          <p:cNvPr id="6" name="Title 1">
            <a:extLst>
              <a:ext uri="{FF2B5EF4-FFF2-40B4-BE49-F238E27FC236}">
                <a16:creationId xmlns:a16="http://schemas.microsoft.com/office/drawing/2014/main" id="{E4B06A06-2958-4B46-A604-140D3007F3A7}"/>
              </a:ext>
            </a:extLst>
          </p:cNvPr>
          <p:cNvSpPr txBox="1">
            <a:spLocks/>
          </p:cNvSpPr>
          <p:nvPr/>
        </p:nvSpPr>
        <p:spPr>
          <a:xfrm>
            <a:off x="838200" y="6176963"/>
            <a:ext cx="4722628" cy="46953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en-US" sz="1050" b="1" dirty="0">
              <a:solidFill>
                <a:schemeClr val="accent3">
                  <a:lumMod val="75000"/>
                </a:schemeClr>
              </a:solidFill>
              <a:latin typeface="Lato"/>
              <a:cs typeface="Lao UI" pitchFamily="34" charset="0"/>
            </a:endParaRPr>
          </a:p>
        </p:txBody>
      </p:sp>
      <p:sp>
        <p:nvSpPr>
          <p:cNvPr id="14" name="Rectangle 13">
            <a:extLst>
              <a:ext uri="{FF2B5EF4-FFF2-40B4-BE49-F238E27FC236}">
                <a16:creationId xmlns:a16="http://schemas.microsoft.com/office/drawing/2014/main" id="{61237702-0B65-48DF-8FA7-AB3D0551AF1A}"/>
              </a:ext>
            </a:extLst>
          </p:cNvPr>
          <p:cNvSpPr/>
          <p:nvPr/>
        </p:nvSpPr>
        <p:spPr>
          <a:xfrm>
            <a:off x="5766417" y="1220107"/>
            <a:ext cx="5523722" cy="45719"/>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ight Triangle 16">
            <a:extLst>
              <a:ext uri="{FF2B5EF4-FFF2-40B4-BE49-F238E27FC236}">
                <a16:creationId xmlns:a16="http://schemas.microsoft.com/office/drawing/2014/main" id="{4A0CB17A-D7E0-4AAE-8228-3959D99B026A}"/>
              </a:ext>
            </a:extLst>
          </p:cNvPr>
          <p:cNvSpPr/>
          <p:nvPr/>
        </p:nvSpPr>
        <p:spPr>
          <a:xfrm>
            <a:off x="-1" y="-1"/>
            <a:ext cx="1838131" cy="6858001"/>
          </a:xfrm>
          <a:prstGeom prst="rtTriangle">
            <a:avLst/>
          </a:prstGeom>
          <a:solidFill>
            <a:srgbClr val="2F5597">
              <a:alpha val="5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picture containing clipart&#10;&#10;Description automatically generated">
            <a:extLst>
              <a:ext uri="{FF2B5EF4-FFF2-40B4-BE49-F238E27FC236}">
                <a16:creationId xmlns:a16="http://schemas.microsoft.com/office/drawing/2014/main" id="{D47588EB-2711-4B01-A9C0-3692253D465E}"/>
              </a:ext>
            </a:extLst>
          </p:cNvPr>
          <p:cNvPicPr>
            <a:picLocks noChangeAspect="1"/>
          </p:cNvPicPr>
          <p:nvPr/>
        </p:nvPicPr>
        <p:blipFill>
          <a:blip r:embed="rId3" cstate="screen">
            <a:alphaModFix amt="70000"/>
            <a:extLst>
              <a:ext uri="{28A0092B-C50C-407E-A947-70E740481C1C}">
                <a14:useLocalDpi xmlns:a14="http://schemas.microsoft.com/office/drawing/2010/main" val="0"/>
              </a:ext>
            </a:extLst>
          </a:blip>
          <a:stretch>
            <a:fillRect/>
          </a:stretch>
        </p:blipFill>
        <p:spPr>
          <a:xfrm rot="16200000">
            <a:off x="-1101075" y="5005194"/>
            <a:ext cx="2891672" cy="580604"/>
          </a:xfrm>
          <a:prstGeom prst="rect">
            <a:avLst/>
          </a:prstGeom>
        </p:spPr>
      </p:pic>
      <p:pic>
        <p:nvPicPr>
          <p:cNvPr id="5" name="Picture 4">
            <a:extLst>
              <a:ext uri="{FF2B5EF4-FFF2-40B4-BE49-F238E27FC236}">
                <a16:creationId xmlns:a16="http://schemas.microsoft.com/office/drawing/2014/main" id="{E12B5220-7C82-499F-B85B-A90AE826BF0C}"/>
              </a:ext>
            </a:extLst>
          </p:cNvPr>
          <p:cNvPicPr>
            <a:picLocks noChangeAspect="1"/>
          </p:cNvPicPr>
          <p:nvPr/>
        </p:nvPicPr>
        <p:blipFill rotWithShape="1">
          <a:blip r:embed="rId4" cstate="screen">
            <a:extLst>
              <a:ext uri="{28A0092B-C50C-407E-A947-70E740481C1C}">
                <a14:useLocalDpi xmlns:a14="http://schemas.microsoft.com/office/drawing/2010/main" val="0"/>
              </a:ext>
            </a:extLst>
          </a:blip>
          <a:srcRect l="3040" t="5058" r="3378" b="26177"/>
          <a:stretch/>
        </p:blipFill>
        <p:spPr>
          <a:xfrm>
            <a:off x="97467" y="111280"/>
            <a:ext cx="3925893" cy="186660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Picture 6">
            <a:extLst>
              <a:ext uri="{FF2B5EF4-FFF2-40B4-BE49-F238E27FC236}">
                <a16:creationId xmlns:a16="http://schemas.microsoft.com/office/drawing/2014/main" id="{A4F6B239-A807-4182-8F7B-FD2A79011172}"/>
              </a:ext>
            </a:extLst>
          </p:cNvPr>
          <p:cNvPicPr>
            <a:picLocks noChangeAspect="1"/>
          </p:cNvPicPr>
          <p:nvPr/>
        </p:nvPicPr>
        <p:blipFill rotWithShape="1">
          <a:blip r:embed="rId5"/>
          <a:srcRect l="1971" t="5507" r="17183" b="3066"/>
          <a:stretch/>
        </p:blipFill>
        <p:spPr>
          <a:xfrm>
            <a:off x="8175204" y="4460240"/>
            <a:ext cx="3898380" cy="235125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6" name="Picture 15">
            <a:extLst>
              <a:ext uri="{FF2B5EF4-FFF2-40B4-BE49-F238E27FC236}">
                <a16:creationId xmlns:a16="http://schemas.microsoft.com/office/drawing/2014/main" id="{BE5759EA-0467-49A5-BB70-CEBE45DBA4F5}"/>
              </a:ext>
            </a:extLst>
          </p:cNvPr>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453834" y="2120828"/>
            <a:ext cx="2437411" cy="1848370"/>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21" name="Picture 20">
            <a:extLst>
              <a:ext uri="{FF2B5EF4-FFF2-40B4-BE49-F238E27FC236}">
                <a16:creationId xmlns:a16="http://schemas.microsoft.com/office/drawing/2014/main" id="{9185D39D-4F67-42D1-B53D-3168000697C1}"/>
              </a:ext>
            </a:extLst>
          </p:cNvPr>
          <p:cNvPicPr>
            <a:picLocks noChangeAspect="1"/>
          </p:cNvPicPr>
          <p:nvPr/>
        </p:nvPicPr>
        <p:blipFill>
          <a:blip r:embed="rId7" cstate="screen">
            <a:extLst>
              <a:ext uri="{28A0092B-C50C-407E-A947-70E740481C1C}">
                <a14:useLocalDpi xmlns:a14="http://schemas.microsoft.com/office/drawing/2010/main" val="0"/>
              </a:ext>
            </a:extLst>
          </a:blip>
          <a:stretch>
            <a:fillRect/>
          </a:stretch>
        </p:blipFill>
        <p:spPr>
          <a:xfrm>
            <a:off x="1867048" y="5184800"/>
            <a:ext cx="2414943" cy="1609962"/>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23" name="Picture 22">
            <a:extLst>
              <a:ext uri="{FF2B5EF4-FFF2-40B4-BE49-F238E27FC236}">
                <a16:creationId xmlns:a16="http://schemas.microsoft.com/office/drawing/2014/main" id="{39D4A9A9-D108-417A-B9E3-36AFF6440EA1}"/>
              </a:ext>
            </a:extLst>
          </p:cNvPr>
          <p:cNvPicPr>
            <a:picLocks noChangeAspect="1"/>
          </p:cNvPicPr>
          <p:nvPr/>
        </p:nvPicPr>
        <p:blipFill>
          <a:blip r:embed="rId8" cstate="screen">
            <a:extLst>
              <a:ext uri="{28A0092B-C50C-407E-A947-70E740481C1C}">
                <a14:useLocalDpi xmlns:a14="http://schemas.microsoft.com/office/drawing/2010/main" val="0"/>
              </a:ext>
            </a:extLst>
          </a:blip>
          <a:stretch>
            <a:fillRect/>
          </a:stretch>
        </p:blipFill>
        <p:spPr>
          <a:xfrm>
            <a:off x="8556696" y="1613772"/>
            <a:ext cx="3537837" cy="1990033"/>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25" name="Picture 24">
            <a:extLst>
              <a:ext uri="{FF2B5EF4-FFF2-40B4-BE49-F238E27FC236}">
                <a16:creationId xmlns:a16="http://schemas.microsoft.com/office/drawing/2014/main" id="{A641FECB-99FE-4A80-A000-2BFBC15DE240}"/>
              </a:ext>
            </a:extLst>
          </p:cNvPr>
          <p:cNvPicPr>
            <a:picLocks noChangeAspect="1"/>
          </p:cNvPicPr>
          <p:nvPr/>
        </p:nvPicPr>
        <p:blipFill rotWithShape="1">
          <a:blip r:embed="rId9" cstate="screen">
            <a:extLst>
              <a:ext uri="{28A0092B-C50C-407E-A947-70E740481C1C}">
                <a14:useLocalDpi xmlns:a14="http://schemas.microsoft.com/office/drawing/2010/main" val="0"/>
              </a:ext>
            </a:extLst>
          </a:blip>
          <a:srcRect l="21770"/>
          <a:stretch/>
        </p:blipFill>
        <p:spPr>
          <a:xfrm>
            <a:off x="6227913" y="1403195"/>
            <a:ext cx="2437411" cy="1752573"/>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4" name="Picture 3">
            <a:extLst>
              <a:ext uri="{FF2B5EF4-FFF2-40B4-BE49-F238E27FC236}">
                <a16:creationId xmlns:a16="http://schemas.microsoft.com/office/drawing/2014/main" id="{EB0DCB74-A12E-42BD-AC71-986464D2FE88}"/>
              </a:ext>
            </a:extLst>
          </p:cNvPr>
          <p:cNvPicPr>
            <a:picLocks noChangeAspect="1"/>
          </p:cNvPicPr>
          <p:nvPr/>
        </p:nvPicPr>
        <p:blipFill>
          <a:blip r:embed="rId10" cstate="screen">
            <a:extLst>
              <a:ext uri="{28A0092B-C50C-407E-A947-70E740481C1C}">
                <a14:useLocalDpi xmlns:a14="http://schemas.microsoft.com/office/drawing/2010/main" val="0"/>
              </a:ext>
            </a:extLst>
          </a:blip>
          <a:stretch>
            <a:fillRect/>
          </a:stretch>
        </p:blipFill>
        <p:spPr>
          <a:xfrm>
            <a:off x="5226882" y="3311331"/>
            <a:ext cx="2974576" cy="1673199"/>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12" name="Picture 11">
            <a:extLst>
              <a:ext uri="{FF2B5EF4-FFF2-40B4-BE49-F238E27FC236}">
                <a16:creationId xmlns:a16="http://schemas.microsoft.com/office/drawing/2014/main" id="{CEDF2308-28D9-4A32-B389-6CD4ABC47AAB}"/>
              </a:ext>
            </a:extLst>
          </p:cNvPr>
          <p:cNvPicPr>
            <a:picLocks noChangeAspect="1"/>
          </p:cNvPicPr>
          <p:nvPr/>
        </p:nvPicPr>
        <p:blipFill>
          <a:blip r:embed="rId11" cstate="screen">
            <a:extLst>
              <a:ext uri="{28A0092B-C50C-407E-A947-70E740481C1C}">
                <a14:useLocalDpi xmlns:a14="http://schemas.microsoft.com/office/drawing/2010/main" val="0"/>
              </a:ext>
            </a:extLst>
          </a:blip>
          <a:stretch>
            <a:fillRect/>
          </a:stretch>
        </p:blipFill>
        <p:spPr>
          <a:xfrm>
            <a:off x="1524000" y="3849660"/>
            <a:ext cx="4011120" cy="3008340"/>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15" name="Picture 14">
            <a:extLst>
              <a:ext uri="{FF2B5EF4-FFF2-40B4-BE49-F238E27FC236}">
                <a16:creationId xmlns:a16="http://schemas.microsoft.com/office/drawing/2014/main" id="{A21AD28A-C25C-4A12-9930-21E8FC714BF3}"/>
              </a:ext>
            </a:extLst>
          </p:cNvPr>
          <p:cNvPicPr>
            <a:picLocks noChangeAspect="1"/>
          </p:cNvPicPr>
          <p:nvPr/>
        </p:nvPicPr>
        <p:blipFill>
          <a:blip r:embed="rId12" cstate="screen">
            <a:extLst>
              <a:ext uri="{28A0092B-C50C-407E-A947-70E740481C1C}">
                <a14:useLocalDpi xmlns:a14="http://schemas.microsoft.com/office/drawing/2010/main" val="0"/>
              </a:ext>
            </a:extLst>
          </a:blip>
          <a:stretch>
            <a:fillRect/>
          </a:stretch>
        </p:blipFill>
        <p:spPr>
          <a:xfrm>
            <a:off x="3074519" y="1668617"/>
            <a:ext cx="2896616" cy="1864697"/>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Tree>
    <p:extLst>
      <p:ext uri="{BB962C8B-B14F-4D97-AF65-F5344CB8AC3E}">
        <p14:creationId xmlns:p14="http://schemas.microsoft.com/office/powerpoint/2010/main" val="37262649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8DABC1-6756-4497-8416-C9FD729D64FB}"/>
              </a:ext>
            </a:extLst>
          </p:cNvPr>
          <p:cNvSpPr>
            <a:spLocks noGrp="1"/>
          </p:cNvSpPr>
          <p:nvPr>
            <p:ph type="title"/>
          </p:nvPr>
        </p:nvSpPr>
        <p:spPr>
          <a:xfrm>
            <a:off x="838201" y="423921"/>
            <a:ext cx="14377892" cy="1325563"/>
          </a:xfrm>
        </p:spPr>
        <p:txBody>
          <a:bodyPr>
            <a:normAutofit/>
          </a:bodyPr>
          <a:lstStyle/>
          <a:p>
            <a:r>
              <a:rPr lang="en-US" sz="3100" dirty="0">
                <a:solidFill>
                  <a:schemeClr val="tx1">
                    <a:lumMod val="65000"/>
                    <a:lumOff val="35000"/>
                  </a:schemeClr>
                </a:solidFill>
                <a:latin typeface="Lato" panose="020F0502020204030203" pitchFamily="34" charset="0"/>
              </a:rPr>
              <a:t>Farmer-to-Farmer Assignments FY2021</a:t>
            </a:r>
            <a:br>
              <a:rPr lang="en-US" sz="3100" i="1" dirty="0">
                <a:solidFill>
                  <a:schemeClr val="tx1">
                    <a:lumMod val="65000"/>
                    <a:lumOff val="35000"/>
                  </a:schemeClr>
                </a:solidFill>
                <a:latin typeface="Garamond" panose="02020404030301010803" pitchFamily="18" charset="0"/>
              </a:rPr>
            </a:br>
            <a:r>
              <a:rPr lang="en-US" sz="3100" dirty="0"/>
              <a:t> </a:t>
            </a:r>
            <a:endParaRPr lang="en-US" dirty="0"/>
          </a:p>
        </p:txBody>
      </p:sp>
      <p:sp>
        <p:nvSpPr>
          <p:cNvPr id="6" name="Title 1">
            <a:extLst>
              <a:ext uri="{FF2B5EF4-FFF2-40B4-BE49-F238E27FC236}">
                <a16:creationId xmlns:a16="http://schemas.microsoft.com/office/drawing/2014/main" id="{E4B06A06-2958-4B46-A604-140D3007F3A7}"/>
              </a:ext>
            </a:extLst>
          </p:cNvPr>
          <p:cNvSpPr txBox="1">
            <a:spLocks/>
          </p:cNvSpPr>
          <p:nvPr/>
        </p:nvSpPr>
        <p:spPr>
          <a:xfrm>
            <a:off x="838200" y="6176963"/>
            <a:ext cx="4722628" cy="46953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en-US" sz="1050" b="1" dirty="0">
              <a:solidFill>
                <a:schemeClr val="accent3">
                  <a:lumMod val="75000"/>
                </a:schemeClr>
              </a:solidFill>
              <a:latin typeface="Lato"/>
              <a:cs typeface="Lao UI" pitchFamily="34" charset="0"/>
            </a:endParaRPr>
          </a:p>
        </p:txBody>
      </p:sp>
      <p:sp>
        <p:nvSpPr>
          <p:cNvPr id="14" name="Rectangle 13">
            <a:extLst>
              <a:ext uri="{FF2B5EF4-FFF2-40B4-BE49-F238E27FC236}">
                <a16:creationId xmlns:a16="http://schemas.microsoft.com/office/drawing/2014/main" id="{61237702-0B65-48DF-8FA7-AB3D0551AF1A}"/>
              </a:ext>
            </a:extLst>
          </p:cNvPr>
          <p:cNvSpPr/>
          <p:nvPr/>
        </p:nvSpPr>
        <p:spPr>
          <a:xfrm flipV="1">
            <a:off x="937618" y="1122028"/>
            <a:ext cx="10807342" cy="67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ight Triangle 16">
            <a:extLst>
              <a:ext uri="{FF2B5EF4-FFF2-40B4-BE49-F238E27FC236}">
                <a16:creationId xmlns:a16="http://schemas.microsoft.com/office/drawing/2014/main" id="{4A0CB17A-D7E0-4AAE-8228-3959D99B026A}"/>
              </a:ext>
            </a:extLst>
          </p:cNvPr>
          <p:cNvSpPr/>
          <p:nvPr/>
        </p:nvSpPr>
        <p:spPr>
          <a:xfrm>
            <a:off x="-1" y="-1"/>
            <a:ext cx="1838131" cy="6858001"/>
          </a:xfrm>
          <a:prstGeom prst="rtTriangle">
            <a:avLst/>
          </a:prstGeom>
          <a:solidFill>
            <a:srgbClr val="2F5597">
              <a:alpha val="5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picture containing clipart&#10;&#10;Description automatically generated">
            <a:extLst>
              <a:ext uri="{FF2B5EF4-FFF2-40B4-BE49-F238E27FC236}">
                <a16:creationId xmlns:a16="http://schemas.microsoft.com/office/drawing/2014/main" id="{D47588EB-2711-4B01-A9C0-3692253D465E}"/>
              </a:ext>
            </a:extLst>
          </p:cNvPr>
          <p:cNvPicPr>
            <a:picLocks noChangeAspect="1"/>
          </p:cNvPicPr>
          <p:nvPr/>
        </p:nvPicPr>
        <p:blipFill>
          <a:blip r:embed="rId3" cstate="screen">
            <a:alphaModFix amt="70000"/>
            <a:extLst>
              <a:ext uri="{28A0092B-C50C-407E-A947-70E740481C1C}">
                <a14:useLocalDpi xmlns:a14="http://schemas.microsoft.com/office/drawing/2010/main" val="0"/>
              </a:ext>
            </a:extLst>
          </a:blip>
          <a:stretch>
            <a:fillRect/>
          </a:stretch>
        </p:blipFill>
        <p:spPr>
          <a:xfrm rot="16200000">
            <a:off x="-1101075" y="5005194"/>
            <a:ext cx="2891672" cy="580604"/>
          </a:xfrm>
          <a:prstGeom prst="rect">
            <a:avLst/>
          </a:prstGeom>
        </p:spPr>
      </p:pic>
      <p:sp>
        <p:nvSpPr>
          <p:cNvPr id="3" name="TextBox 2">
            <a:extLst>
              <a:ext uri="{FF2B5EF4-FFF2-40B4-BE49-F238E27FC236}">
                <a16:creationId xmlns:a16="http://schemas.microsoft.com/office/drawing/2014/main" id="{AD839D6A-234B-4C99-B75F-3D413315BB69}"/>
              </a:ext>
            </a:extLst>
          </p:cNvPr>
          <p:cNvSpPr txBox="1"/>
          <p:nvPr/>
        </p:nvSpPr>
        <p:spPr>
          <a:xfrm>
            <a:off x="617163" y="1313880"/>
            <a:ext cx="5158382" cy="369332"/>
          </a:xfrm>
          <a:prstGeom prst="rect">
            <a:avLst/>
          </a:prstGeom>
          <a:noFill/>
        </p:spPr>
        <p:txBody>
          <a:bodyPr wrap="square" rtlCol="0">
            <a:spAutoFit/>
          </a:bodyPr>
          <a:lstStyle/>
          <a:p>
            <a:r>
              <a:rPr lang="en-US" dirty="0"/>
              <a:t>Multimedia Skills for Virtual Extension Programming</a:t>
            </a:r>
          </a:p>
        </p:txBody>
      </p:sp>
      <p:sp>
        <p:nvSpPr>
          <p:cNvPr id="18" name="TextBox 17">
            <a:extLst>
              <a:ext uri="{FF2B5EF4-FFF2-40B4-BE49-F238E27FC236}">
                <a16:creationId xmlns:a16="http://schemas.microsoft.com/office/drawing/2014/main" id="{38B3858D-C9E6-4CC3-9158-24B5E7121FAD}"/>
              </a:ext>
            </a:extLst>
          </p:cNvPr>
          <p:cNvSpPr txBox="1"/>
          <p:nvPr/>
        </p:nvSpPr>
        <p:spPr>
          <a:xfrm>
            <a:off x="1120288" y="2667711"/>
            <a:ext cx="5158382" cy="369332"/>
          </a:xfrm>
          <a:prstGeom prst="rect">
            <a:avLst/>
          </a:prstGeom>
          <a:noFill/>
        </p:spPr>
        <p:txBody>
          <a:bodyPr wrap="square" rtlCol="0">
            <a:spAutoFit/>
          </a:bodyPr>
          <a:lstStyle/>
          <a:p>
            <a:r>
              <a:rPr lang="en-US" dirty="0"/>
              <a:t>Farm Record Keeping</a:t>
            </a:r>
          </a:p>
        </p:txBody>
      </p:sp>
      <p:sp>
        <p:nvSpPr>
          <p:cNvPr id="19" name="TextBox 18">
            <a:extLst>
              <a:ext uri="{FF2B5EF4-FFF2-40B4-BE49-F238E27FC236}">
                <a16:creationId xmlns:a16="http://schemas.microsoft.com/office/drawing/2014/main" id="{ADEED278-CADE-410A-AD30-6FD88AD09632}"/>
              </a:ext>
            </a:extLst>
          </p:cNvPr>
          <p:cNvSpPr txBox="1"/>
          <p:nvPr/>
        </p:nvSpPr>
        <p:spPr>
          <a:xfrm>
            <a:off x="751721" y="1672033"/>
            <a:ext cx="5158382" cy="646331"/>
          </a:xfrm>
          <a:prstGeom prst="rect">
            <a:avLst/>
          </a:prstGeom>
          <a:noFill/>
        </p:spPr>
        <p:txBody>
          <a:bodyPr wrap="square" rtlCol="0">
            <a:spAutoFit/>
          </a:bodyPr>
          <a:lstStyle/>
          <a:p>
            <a:r>
              <a:rPr lang="en-US" dirty="0"/>
              <a:t>Good Agricultural Practices (GAP) Certification System</a:t>
            </a:r>
          </a:p>
        </p:txBody>
      </p:sp>
      <p:sp>
        <p:nvSpPr>
          <p:cNvPr id="20" name="TextBox 19">
            <a:extLst>
              <a:ext uri="{FF2B5EF4-FFF2-40B4-BE49-F238E27FC236}">
                <a16:creationId xmlns:a16="http://schemas.microsoft.com/office/drawing/2014/main" id="{950A50CB-8DFC-4BFA-A4F4-62EB6DF8E351}"/>
              </a:ext>
            </a:extLst>
          </p:cNvPr>
          <p:cNvSpPr txBox="1"/>
          <p:nvPr/>
        </p:nvSpPr>
        <p:spPr>
          <a:xfrm>
            <a:off x="949976" y="2318843"/>
            <a:ext cx="5158382" cy="369332"/>
          </a:xfrm>
          <a:prstGeom prst="rect">
            <a:avLst/>
          </a:prstGeom>
          <a:noFill/>
        </p:spPr>
        <p:txBody>
          <a:bodyPr wrap="square" rtlCol="0">
            <a:spAutoFit/>
          </a:bodyPr>
          <a:lstStyle/>
          <a:p>
            <a:r>
              <a:rPr lang="en-US" dirty="0"/>
              <a:t>Farm Business Management</a:t>
            </a:r>
          </a:p>
        </p:txBody>
      </p:sp>
      <p:sp>
        <p:nvSpPr>
          <p:cNvPr id="22" name="TextBox 21">
            <a:extLst>
              <a:ext uri="{FF2B5EF4-FFF2-40B4-BE49-F238E27FC236}">
                <a16:creationId xmlns:a16="http://schemas.microsoft.com/office/drawing/2014/main" id="{7A6EC893-8633-4FB3-98CF-4EA85E12A7EE}"/>
              </a:ext>
            </a:extLst>
          </p:cNvPr>
          <p:cNvSpPr txBox="1"/>
          <p:nvPr/>
        </p:nvSpPr>
        <p:spPr>
          <a:xfrm>
            <a:off x="1227647" y="2974283"/>
            <a:ext cx="5158382" cy="646331"/>
          </a:xfrm>
          <a:prstGeom prst="rect">
            <a:avLst/>
          </a:prstGeom>
          <a:noFill/>
        </p:spPr>
        <p:txBody>
          <a:bodyPr wrap="square" rtlCol="0">
            <a:spAutoFit/>
          </a:bodyPr>
          <a:lstStyle/>
          <a:p>
            <a:r>
              <a:rPr lang="en-US" dirty="0"/>
              <a:t>Alternative Methods for Fertilization, Disease, and Pest Control</a:t>
            </a:r>
          </a:p>
        </p:txBody>
      </p:sp>
      <p:sp>
        <p:nvSpPr>
          <p:cNvPr id="24" name="TextBox 23">
            <a:extLst>
              <a:ext uri="{FF2B5EF4-FFF2-40B4-BE49-F238E27FC236}">
                <a16:creationId xmlns:a16="http://schemas.microsoft.com/office/drawing/2014/main" id="{64AFD866-4D93-4A3A-8E39-25D66595CFC4}"/>
              </a:ext>
            </a:extLst>
          </p:cNvPr>
          <p:cNvSpPr txBox="1"/>
          <p:nvPr/>
        </p:nvSpPr>
        <p:spPr>
          <a:xfrm>
            <a:off x="1335006" y="3597017"/>
            <a:ext cx="5158382" cy="369332"/>
          </a:xfrm>
          <a:prstGeom prst="rect">
            <a:avLst/>
          </a:prstGeom>
          <a:noFill/>
        </p:spPr>
        <p:txBody>
          <a:bodyPr wrap="square" rtlCol="0">
            <a:spAutoFit/>
          </a:bodyPr>
          <a:lstStyle/>
          <a:p>
            <a:r>
              <a:rPr lang="en-US" dirty="0"/>
              <a:t>Technical Writing</a:t>
            </a:r>
          </a:p>
        </p:txBody>
      </p:sp>
      <p:sp>
        <p:nvSpPr>
          <p:cNvPr id="26" name="TextBox 25">
            <a:extLst>
              <a:ext uri="{FF2B5EF4-FFF2-40B4-BE49-F238E27FC236}">
                <a16:creationId xmlns:a16="http://schemas.microsoft.com/office/drawing/2014/main" id="{FB882DFA-8848-4B52-9E0B-71DD85629390}"/>
              </a:ext>
            </a:extLst>
          </p:cNvPr>
          <p:cNvSpPr txBox="1"/>
          <p:nvPr/>
        </p:nvSpPr>
        <p:spPr>
          <a:xfrm>
            <a:off x="1442365" y="3945885"/>
            <a:ext cx="5158382" cy="369332"/>
          </a:xfrm>
          <a:prstGeom prst="rect">
            <a:avLst/>
          </a:prstGeom>
          <a:noFill/>
        </p:spPr>
        <p:txBody>
          <a:bodyPr wrap="square" rtlCol="0">
            <a:spAutoFit/>
          </a:bodyPr>
          <a:lstStyle/>
          <a:p>
            <a:r>
              <a:rPr lang="en-US" dirty="0"/>
              <a:t>Introduction to Aquaponics</a:t>
            </a:r>
          </a:p>
        </p:txBody>
      </p:sp>
      <p:sp>
        <p:nvSpPr>
          <p:cNvPr id="27" name="TextBox 26">
            <a:extLst>
              <a:ext uri="{FF2B5EF4-FFF2-40B4-BE49-F238E27FC236}">
                <a16:creationId xmlns:a16="http://schemas.microsoft.com/office/drawing/2014/main" id="{22B249CD-9E61-4448-9598-C5968D73258C}"/>
              </a:ext>
            </a:extLst>
          </p:cNvPr>
          <p:cNvSpPr txBox="1"/>
          <p:nvPr/>
        </p:nvSpPr>
        <p:spPr>
          <a:xfrm>
            <a:off x="1586568" y="4317353"/>
            <a:ext cx="5158382" cy="369332"/>
          </a:xfrm>
          <a:prstGeom prst="rect">
            <a:avLst/>
          </a:prstGeom>
          <a:noFill/>
        </p:spPr>
        <p:txBody>
          <a:bodyPr wrap="square" rtlCol="0">
            <a:spAutoFit/>
          </a:bodyPr>
          <a:lstStyle/>
          <a:p>
            <a:r>
              <a:rPr lang="en-US" dirty="0"/>
              <a:t>NGO Board Administration and Effectiveness</a:t>
            </a:r>
          </a:p>
        </p:txBody>
      </p:sp>
      <p:sp>
        <p:nvSpPr>
          <p:cNvPr id="28" name="TextBox 27">
            <a:extLst>
              <a:ext uri="{FF2B5EF4-FFF2-40B4-BE49-F238E27FC236}">
                <a16:creationId xmlns:a16="http://schemas.microsoft.com/office/drawing/2014/main" id="{B9CE51A8-DA44-463B-9F6C-1F9D037B545A}"/>
              </a:ext>
            </a:extLst>
          </p:cNvPr>
          <p:cNvSpPr txBox="1"/>
          <p:nvPr/>
        </p:nvSpPr>
        <p:spPr>
          <a:xfrm>
            <a:off x="1636167" y="4696317"/>
            <a:ext cx="5158382" cy="369332"/>
          </a:xfrm>
          <a:prstGeom prst="rect">
            <a:avLst/>
          </a:prstGeom>
          <a:noFill/>
        </p:spPr>
        <p:txBody>
          <a:bodyPr wrap="square" rtlCol="0">
            <a:spAutoFit/>
          </a:bodyPr>
          <a:lstStyle/>
          <a:p>
            <a:r>
              <a:rPr lang="en-US" dirty="0"/>
              <a:t>Urban Farming</a:t>
            </a:r>
          </a:p>
        </p:txBody>
      </p:sp>
      <p:sp>
        <p:nvSpPr>
          <p:cNvPr id="29" name="TextBox 28">
            <a:extLst>
              <a:ext uri="{FF2B5EF4-FFF2-40B4-BE49-F238E27FC236}">
                <a16:creationId xmlns:a16="http://schemas.microsoft.com/office/drawing/2014/main" id="{08C4B669-BF4D-4014-A8A5-6D0697335B44}"/>
              </a:ext>
            </a:extLst>
          </p:cNvPr>
          <p:cNvSpPr txBox="1"/>
          <p:nvPr/>
        </p:nvSpPr>
        <p:spPr>
          <a:xfrm>
            <a:off x="1712349" y="5108517"/>
            <a:ext cx="5158382" cy="369332"/>
          </a:xfrm>
          <a:prstGeom prst="rect">
            <a:avLst/>
          </a:prstGeom>
          <a:noFill/>
        </p:spPr>
        <p:txBody>
          <a:bodyPr wrap="square" rtlCol="0">
            <a:spAutoFit/>
          </a:bodyPr>
          <a:lstStyle/>
          <a:p>
            <a:r>
              <a:rPr lang="en-US" dirty="0"/>
              <a:t>Value-Added Food Products</a:t>
            </a:r>
          </a:p>
        </p:txBody>
      </p:sp>
      <p:sp>
        <p:nvSpPr>
          <p:cNvPr id="30" name="TextBox 29">
            <a:extLst>
              <a:ext uri="{FF2B5EF4-FFF2-40B4-BE49-F238E27FC236}">
                <a16:creationId xmlns:a16="http://schemas.microsoft.com/office/drawing/2014/main" id="{29B000C4-C030-421F-8077-A436E4C45045}"/>
              </a:ext>
            </a:extLst>
          </p:cNvPr>
          <p:cNvSpPr txBox="1"/>
          <p:nvPr/>
        </p:nvSpPr>
        <p:spPr>
          <a:xfrm>
            <a:off x="1781419" y="5444550"/>
            <a:ext cx="4383651" cy="369332"/>
          </a:xfrm>
          <a:prstGeom prst="rect">
            <a:avLst/>
          </a:prstGeom>
          <a:noFill/>
        </p:spPr>
        <p:txBody>
          <a:bodyPr wrap="square" rtlCol="0">
            <a:spAutoFit/>
          </a:bodyPr>
          <a:lstStyle/>
          <a:p>
            <a:r>
              <a:rPr lang="en-US" dirty="0"/>
              <a:t>Rainfall Runoff Management Techniques</a:t>
            </a:r>
          </a:p>
        </p:txBody>
      </p:sp>
      <p:sp>
        <p:nvSpPr>
          <p:cNvPr id="31" name="TextBox 30">
            <a:extLst>
              <a:ext uri="{FF2B5EF4-FFF2-40B4-BE49-F238E27FC236}">
                <a16:creationId xmlns:a16="http://schemas.microsoft.com/office/drawing/2014/main" id="{4FAB50D9-699C-4906-8B51-4EEDA40D8C03}"/>
              </a:ext>
            </a:extLst>
          </p:cNvPr>
          <p:cNvSpPr txBox="1"/>
          <p:nvPr/>
        </p:nvSpPr>
        <p:spPr>
          <a:xfrm>
            <a:off x="1836208" y="5714208"/>
            <a:ext cx="4657180" cy="646331"/>
          </a:xfrm>
          <a:prstGeom prst="rect">
            <a:avLst/>
          </a:prstGeom>
          <a:noFill/>
        </p:spPr>
        <p:txBody>
          <a:bodyPr wrap="square" rtlCol="0">
            <a:spAutoFit/>
          </a:bodyPr>
          <a:lstStyle/>
          <a:p>
            <a:r>
              <a:rPr lang="en-US" dirty="0"/>
              <a:t>Development and Fundamentals of a Successful Cooperative</a:t>
            </a:r>
          </a:p>
        </p:txBody>
      </p:sp>
      <p:sp>
        <p:nvSpPr>
          <p:cNvPr id="32" name="TextBox 31">
            <a:extLst>
              <a:ext uri="{FF2B5EF4-FFF2-40B4-BE49-F238E27FC236}">
                <a16:creationId xmlns:a16="http://schemas.microsoft.com/office/drawing/2014/main" id="{052DB926-44A8-4BD5-9995-8E88C2657374}"/>
              </a:ext>
            </a:extLst>
          </p:cNvPr>
          <p:cNvSpPr txBox="1"/>
          <p:nvPr/>
        </p:nvSpPr>
        <p:spPr>
          <a:xfrm>
            <a:off x="1892590" y="6318933"/>
            <a:ext cx="5158382" cy="369332"/>
          </a:xfrm>
          <a:prstGeom prst="rect">
            <a:avLst/>
          </a:prstGeom>
          <a:noFill/>
        </p:spPr>
        <p:txBody>
          <a:bodyPr wrap="square" rtlCol="0">
            <a:spAutoFit/>
          </a:bodyPr>
          <a:lstStyle/>
          <a:p>
            <a:r>
              <a:rPr lang="en-US" dirty="0"/>
              <a:t>Collaborative Group Development</a:t>
            </a:r>
          </a:p>
        </p:txBody>
      </p:sp>
      <p:sp>
        <p:nvSpPr>
          <p:cNvPr id="33" name="TextBox 32">
            <a:extLst>
              <a:ext uri="{FF2B5EF4-FFF2-40B4-BE49-F238E27FC236}">
                <a16:creationId xmlns:a16="http://schemas.microsoft.com/office/drawing/2014/main" id="{FA82E39C-B0FE-42AE-8024-E9C941B18F14}"/>
              </a:ext>
            </a:extLst>
          </p:cNvPr>
          <p:cNvSpPr txBox="1"/>
          <p:nvPr/>
        </p:nvSpPr>
        <p:spPr>
          <a:xfrm>
            <a:off x="6750145" y="1272315"/>
            <a:ext cx="2828257" cy="646331"/>
          </a:xfrm>
          <a:prstGeom prst="rect">
            <a:avLst/>
          </a:prstGeom>
          <a:noFill/>
        </p:spPr>
        <p:txBody>
          <a:bodyPr wrap="square" rtlCol="0">
            <a:spAutoFit/>
          </a:bodyPr>
          <a:lstStyle/>
          <a:p>
            <a:r>
              <a:rPr lang="en-US" dirty="0"/>
              <a:t>Introduction to Good Agricultural Practices (GAP)</a:t>
            </a:r>
          </a:p>
        </p:txBody>
      </p:sp>
      <p:sp>
        <p:nvSpPr>
          <p:cNvPr id="34" name="TextBox 33">
            <a:extLst>
              <a:ext uri="{FF2B5EF4-FFF2-40B4-BE49-F238E27FC236}">
                <a16:creationId xmlns:a16="http://schemas.microsoft.com/office/drawing/2014/main" id="{B3014CFE-D597-40A3-9EA0-EF3D631185DF}"/>
              </a:ext>
            </a:extLst>
          </p:cNvPr>
          <p:cNvSpPr txBox="1"/>
          <p:nvPr/>
        </p:nvSpPr>
        <p:spPr>
          <a:xfrm>
            <a:off x="6744950" y="2004841"/>
            <a:ext cx="2828257" cy="646331"/>
          </a:xfrm>
          <a:prstGeom prst="rect">
            <a:avLst/>
          </a:prstGeom>
          <a:noFill/>
        </p:spPr>
        <p:txBody>
          <a:bodyPr wrap="square" rtlCol="0">
            <a:spAutoFit/>
          </a:bodyPr>
          <a:lstStyle/>
          <a:p>
            <a:r>
              <a:rPr lang="en-US" dirty="0"/>
              <a:t>Extension Program Monitoring and Evaluation</a:t>
            </a:r>
          </a:p>
        </p:txBody>
      </p:sp>
      <p:sp>
        <p:nvSpPr>
          <p:cNvPr id="35" name="TextBox 34">
            <a:extLst>
              <a:ext uri="{FF2B5EF4-FFF2-40B4-BE49-F238E27FC236}">
                <a16:creationId xmlns:a16="http://schemas.microsoft.com/office/drawing/2014/main" id="{55B5A267-A152-42A8-8BB8-DB1E652F7064}"/>
              </a:ext>
            </a:extLst>
          </p:cNvPr>
          <p:cNvSpPr txBox="1"/>
          <p:nvPr/>
        </p:nvSpPr>
        <p:spPr>
          <a:xfrm>
            <a:off x="6744950" y="2737367"/>
            <a:ext cx="2828257" cy="923330"/>
          </a:xfrm>
          <a:prstGeom prst="rect">
            <a:avLst/>
          </a:prstGeom>
          <a:noFill/>
        </p:spPr>
        <p:txBody>
          <a:bodyPr wrap="square" rtlCol="0">
            <a:spAutoFit/>
          </a:bodyPr>
          <a:lstStyle/>
          <a:p>
            <a:r>
              <a:rPr lang="en-US" dirty="0"/>
              <a:t>Pest and Disease Identification and Treatment for Tropical Crops</a:t>
            </a:r>
          </a:p>
        </p:txBody>
      </p:sp>
      <p:pic>
        <p:nvPicPr>
          <p:cNvPr id="4" name="Picture 3">
            <a:extLst>
              <a:ext uri="{FF2B5EF4-FFF2-40B4-BE49-F238E27FC236}">
                <a16:creationId xmlns:a16="http://schemas.microsoft.com/office/drawing/2014/main" id="{CFF62DC5-4D0A-4C0A-8A84-4FBCC98EDA51}"/>
              </a:ext>
            </a:extLst>
          </p:cNvPr>
          <p:cNvPicPr>
            <a:picLocks noChangeAspect="1"/>
          </p:cNvPicPr>
          <p:nvPr/>
        </p:nvPicPr>
        <p:blipFill>
          <a:blip r:embed="rId4"/>
          <a:stretch>
            <a:fillRect/>
          </a:stretch>
        </p:blipFill>
        <p:spPr>
          <a:xfrm>
            <a:off x="9712960" y="1"/>
            <a:ext cx="2479040" cy="2667710"/>
          </a:xfrm>
          <a:prstGeom prst="rect">
            <a:avLst/>
          </a:prstGeom>
        </p:spPr>
      </p:pic>
      <p:graphicFrame>
        <p:nvGraphicFramePr>
          <p:cNvPr id="13" name="Chart 12">
            <a:extLst>
              <a:ext uri="{FF2B5EF4-FFF2-40B4-BE49-F238E27FC236}">
                <a16:creationId xmlns:a16="http://schemas.microsoft.com/office/drawing/2014/main" id="{0B934DE3-5D4D-4DA8-B287-A10C81E0DDC6}"/>
              </a:ext>
            </a:extLst>
          </p:cNvPr>
          <p:cNvGraphicFramePr/>
          <p:nvPr>
            <p:extLst>
              <p:ext uri="{D42A27DB-BD31-4B8C-83A1-F6EECF244321}">
                <p14:modId xmlns:p14="http://schemas.microsoft.com/office/powerpoint/2010/main" val="2488387706"/>
              </p:ext>
            </p:extLst>
          </p:nvPr>
        </p:nvGraphicFramePr>
        <p:xfrm>
          <a:off x="6368130" y="3729694"/>
          <a:ext cx="5823902" cy="311392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2018350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1000"/>
                                        <p:tgtEl>
                                          <p:spTgt spid="19"/>
                                        </p:tgtEl>
                                      </p:cBhvr>
                                    </p:animEffect>
                                    <p:anim calcmode="lin" valueType="num">
                                      <p:cBhvr>
                                        <p:cTn id="14" dur="1000" fill="hold"/>
                                        <p:tgtEl>
                                          <p:spTgt spid="19"/>
                                        </p:tgtEl>
                                        <p:attrNameLst>
                                          <p:attrName>ppt_x</p:attrName>
                                        </p:attrNameLst>
                                      </p:cBhvr>
                                      <p:tavLst>
                                        <p:tav tm="0">
                                          <p:val>
                                            <p:strVal val="#ppt_x"/>
                                          </p:val>
                                        </p:tav>
                                        <p:tav tm="100000">
                                          <p:val>
                                            <p:strVal val="#ppt_x"/>
                                          </p:val>
                                        </p:tav>
                                      </p:tavLst>
                                    </p:anim>
                                    <p:anim calcmode="lin" valueType="num">
                                      <p:cBhvr>
                                        <p:cTn id="15" dur="1000" fill="hold"/>
                                        <p:tgtEl>
                                          <p:spTgt spid="19"/>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1000"/>
                                        <p:tgtEl>
                                          <p:spTgt spid="20"/>
                                        </p:tgtEl>
                                      </p:cBhvr>
                                    </p:animEffect>
                                    <p:anim calcmode="lin" valueType="num">
                                      <p:cBhvr>
                                        <p:cTn id="20" dur="1000" fill="hold"/>
                                        <p:tgtEl>
                                          <p:spTgt spid="20"/>
                                        </p:tgtEl>
                                        <p:attrNameLst>
                                          <p:attrName>ppt_x</p:attrName>
                                        </p:attrNameLst>
                                      </p:cBhvr>
                                      <p:tavLst>
                                        <p:tav tm="0">
                                          <p:val>
                                            <p:strVal val="#ppt_x"/>
                                          </p:val>
                                        </p:tav>
                                        <p:tav tm="100000">
                                          <p:val>
                                            <p:strVal val="#ppt_x"/>
                                          </p:val>
                                        </p:tav>
                                      </p:tavLst>
                                    </p:anim>
                                    <p:anim calcmode="lin" valueType="num">
                                      <p:cBhvr>
                                        <p:cTn id="21" dur="1000" fill="hold"/>
                                        <p:tgtEl>
                                          <p:spTgt spid="20"/>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grpId="0" nodeType="after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1000"/>
                                        <p:tgtEl>
                                          <p:spTgt spid="18"/>
                                        </p:tgtEl>
                                      </p:cBhvr>
                                    </p:animEffect>
                                    <p:anim calcmode="lin" valueType="num">
                                      <p:cBhvr>
                                        <p:cTn id="26" dur="1000" fill="hold"/>
                                        <p:tgtEl>
                                          <p:spTgt spid="18"/>
                                        </p:tgtEl>
                                        <p:attrNameLst>
                                          <p:attrName>ppt_x</p:attrName>
                                        </p:attrNameLst>
                                      </p:cBhvr>
                                      <p:tavLst>
                                        <p:tav tm="0">
                                          <p:val>
                                            <p:strVal val="#ppt_x"/>
                                          </p:val>
                                        </p:tav>
                                        <p:tav tm="100000">
                                          <p:val>
                                            <p:strVal val="#ppt_x"/>
                                          </p:val>
                                        </p:tav>
                                      </p:tavLst>
                                    </p:anim>
                                    <p:anim calcmode="lin" valueType="num">
                                      <p:cBhvr>
                                        <p:cTn id="27" dur="1000" fill="hold"/>
                                        <p:tgtEl>
                                          <p:spTgt spid="18"/>
                                        </p:tgtEl>
                                        <p:attrNameLst>
                                          <p:attrName>ppt_y</p:attrName>
                                        </p:attrNameLst>
                                      </p:cBhvr>
                                      <p:tavLst>
                                        <p:tav tm="0">
                                          <p:val>
                                            <p:strVal val="#ppt_y+.1"/>
                                          </p:val>
                                        </p:tav>
                                        <p:tav tm="100000">
                                          <p:val>
                                            <p:strVal val="#ppt_y"/>
                                          </p:val>
                                        </p:tav>
                                      </p:tavLst>
                                    </p:anim>
                                  </p:childTnLst>
                                </p:cTn>
                              </p:par>
                            </p:childTnLst>
                          </p:cTn>
                        </p:par>
                        <p:par>
                          <p:cTn id="28" fill="hold">
                            <p:stCondLst>
                              <p:cond delay="4000"/>
                            </p:stCondLst>
                            <p:childTnLst>
                              <p:par>
                                <p:cTn id="29" presetID="42" presetClass="entr" presetSubtype="0" fill="hold" grpId="0" nodeType="after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fade">
                                      <p:cBhvr>
                                        <p:cTn id="31" dur="1000"/>
                                        <p:tgtEl>
                                          <p:spTgt spid="22"/>
                                        </p:tgtEl>
                                      </p:cBhvr>
                                    </p:animEffect>
                                    <p:anim calcmode="lin" valueType="num">
                                      <p:cBhvr>
                                        <p:cTn id="32" dur="1000" fill="hold"/>
                                        <p:tgtEl>
                                          <p:spTgt spid="22"/>
                                        </p:tgtEl>
                                        <p:attrNameLst>
                                          <p:attrName>ppt_x</p:attrName>
                                        </p:attrNameLst>
                                      </p:cBhvr>
                                      <p:tavLst>
                                        <p:tav tm="0">
                                          <p:val>
                                            <p:strVal val="#ppt_x"/>
                                          </p:val>
                                        </p:tav>
                                        <p:tav tm="100000">
                                          <p:val>
                                            <p:strVal val="#ppt_x"/>
                                          </p:val>
                                        </p:tav>
                                      </p:tavLst>
                                    </p:anim>
                                    <p:anim calcmode="lin" valueType="num">
                                      <p:cBhvr>
                                        <p:cTn id="33" dur="1000" fill="hold"/>
                                        <p:tgtEl>
                                          <p:spTgt spid="22"/>
                                        </p:tgtEl>
                                        <p:attrNameLst>
                                          <p:attrName>ppt_y</p:attrName>
                                        </p:attrNameLst>
                                      </p:cBhvr>
                                      <p:tavLst>
                                        <p:tav tm="0">
                                          <p:val>
                                            <p:strVal val="#ppt_y+.1"/>
                                          </p:val>
                                        </p:tav>
                                        <p:tav tm="100000">
                                          <p:val>
                                            <p:strVal val="#ppt_y"/>
                                          </p:val>
                                        </p:tav>
                                      </p:tavLst>
                                    </p:anim>
                                  </p:childTnLst>
                                </p:cTn>
                              </p:par>
                            </p:childTnLst>
                          </p:cTn>
                        </p:par>
                        <p:par>
                          <p:cTn id="34" fill="hold">
                            <p:stCondLst>
                              <p:cond delay="5000"/>
                            </p:stCondLst>
                            <p:childTnLst>
                              <p:par>
                                <p:cTn id="35" presetID="42" presetClass="entr" presetSubtype="0" fill="hold" grpId="0" nodeType="after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fade">
                                      <p:cBhvr>
                                        <p:cTn id="37" dur="1000"/>
                                        <p:tgtEl>
                                          <p:spTgt spid="24"/>
                                        </p:tgtEl>
                                      </p:cBhvr>
                                    </p:animEffect>
                                    <p:anim calcmode="lin" valueType="num">
                                      <p:cBhvr>
                                        <p:cTn id="38" dur="1000" fill="hold"/>
                                        <p:tgtEl>
                                          <p:spTgt spid="24"/>
                                        </p:tgtEl>
                                        <p:attrNameLst>
                                          <p:attrName>ppt_x</p:attrName>
                                        </p:attrNameLst>
                                      </p:cBhvr>
                                      <p:tavLst>
                                        <p:tav tm="0">
                                          <p:val>
                                            <p:strVal val="#ppt_x"/>
                                          </p:val>
                                        </p:tav>
                                        <p:tav tm="100000">
                                          <p:val>
                                            <p:strVal val="#ppt_x"/>
                                          </p:val>
                                        </p:tav>
                                      </p:tavLst>
                                    </p:anim>
                                    <p:anim calcmode="lin" valueType="num">
                                      <p:cBhvr>
                                        <p:cTn id="39" dur="1000" fill="hold"/>
                                        <p:tgtEl>
                                          <p:spTgt spid="24"/>
                                        </p:tgtEl>
                                        <p:attrNameLst>
                                          <p:attrName>ppt_y</p:attrName>
                                        </p:attrNameLst>
                                      </p:cBhvr>
                                      <p:tavLst>
                                        <p:tav tm="0">
                                          <p:val>
                                            <p:strVal val="#ppt_y+.1"/>
                                          </p:val>
                                        </p:tav>
                                        <p:tav tm="100000">
                                          <p:val>
                                            <p:strVal val="#ppt_y"/>
                                          </p:val>
                                        </p:tav>
                                      </p:tavLst>
                                    </p:anim>
                                  </p:childTnLst>
                                </p:cTn>
                              </p:par>
                            </p:childTnLst>
                          </p:cTn>
                        </p:par>
                        <p:par>
                          <p:cTn id="40" fill="hold">
                            <p:stCondLst>
                              <p:cond delay="6000"/>
                            </p:stCondLst>
                            <p:childTnLst>
                              <p:par>
                                <p:cTn id="41" presetID="42" presetClass="entr" presetSubtype="0" fill="hold" grpId="0" nodeType="afterEffect">
                                  <p:stCondLst>
                                    <p:cond delay="0"/>
                                  </p:stCondLst>
                                  <p:childTnLst>
                                    <p:set>
                                      <p:cBhvr>
                                        <p:cTn id="42" dur="1" fill="hold">
                                          <p:stCondLst>
                                            <p:cond delay="0"/>
                                          </p:stCondLst>
                                        </p:cTn>
                                        <p:tgtEl>
                                          <p:spTgt spid="26"/>
                                        </p:tgtEl>
                                        <p:attrNameLst>
                                          <p:attrName>style.visibility</p:attrName>
                                        </p:attrNameLst>
                                      </p:cBhvr>
                                      <p:to>
                                        <p:strVal val="visible"/>
                                      </p:to>
                                    </p:set>
                                    <p:animEffect transition="in" filter="fade">
                                      <p:cBhvr>
                                        <p:cTn id="43" dur="1000"/>
                                        <p:tgtEl>
                                          <p:spTgt spid="26"/>
                                        </p:tgtEl>
                                      </p:cBhvr>
                                    </p:animEffect>
                                    <p:anim calcmode="lin" valueType="num">
                                      <p:cBhvr>
                                        <p:cTn id="44" dur="1000" fill="hold"/>
                                        <p:tgtEl>
                                          <p:spTgt spid="26"/>
                                        </p:tgtEl>
                                        <p:attrNameLst>
                                          <p:attrName>ppt_x</p:attrName>
                                        </p:attrNameLst>
                                      </p:cBhvr>
                                      <p:tavLst>
                                        <p:tav tm="0">
                                          <p:val>
                                            <p:strVal val="#ppt_x"/>
                                          </p:val>
                                        </p:tav>
                                        <p:tav tm="100000">
                                          <p:val>
                                            <p:strVal val="#ppt_x"/>
                                          </p:val>
                                        </p:tav>
                                      </p:tavLst>
                                    </p:anim>
                                    <p:anim calcmode="lin" valueType="num">
                                      <p:cBhvr>
                                        <p:cTn id="45" dur="1000" fill="hold"/>
                                        <p:tgtEl>
                                          <p:spTgt spid="26"/>
                                        </p:tgtEl>
                                        <p:attrNameLst>
                                          <p:attrName>ppt_y</p:attrName>
                                        </p:attrNameLst>
                                      </p:cBhvr>
                                      <p:tavLst>
                                        <p:tav tm="0">
                                          <p:val>
                                            <p:strVal val="#ppt_y+.1"/>
                                          </p:val>
                                        </p:tav>
                                        <p:tav tm="100000">
                                          <p:val>
                                            <p:strVal val="#ppt_y"/>
                                          </p:val>
                                        </p:tav>
                                      </p:tavLst>
                                    </p:anim>
                                  </p:childTnLst>
                                </p:cTn>
                              </p:par>
                            </p:childTnLst>
                          </p:cTn>
                        </p:par>
                        <p:par>
                          <p:cTn id="46" fill="hold">
                            <p:stCondLst>
                              <p:cond delay="7000"/>
                            </p:stCondLst>
                            <p:childTnLst>
                              <p:par>
                                <p:cTn id="47" presetID="42" presetClass="entr" presetSubtype="0" fill="hold" grpId="0" nodeType="afterEffect">
                                  <p:stCondLst>
                                    <p:cond delay="0"/>
                                  </p:stCondLst>
                                  <p:childTnLst>
                                    <p:set>
                                      <p:cBhvr>
                                        <p:cTn id="48" dur="1" fill="hold">
                                          <p:stCondLst>
                                            <p:cond delay="0"/>
                                          </p:stCondLst>
                                        </p:cTn>
                                        <p:tgtEl>
                                          <p:spTgt spid="27"/>
                                        </p:tgtEl>
                                        <p:attrNameLst>
                                          <p:attrName>style.visibility</p:attrName>
                                        </p:attrNameLst>
                                      </p:cBhvr>
                                      <p:to>
                                        <p:strVal val="visible"/>
                                      </p:to>
                                    </p:set>
                                    <p:animEffect transition="in" filter="fade">
                                      <p:cBhvr>
                                        <p:cTn id="49" dur="1000"/>
                                        <p:tgtEl>
                                          <p:spTgt spid="27"/>
                                        </p:tgtEl>
                                      </p:cBhvr>
                                    </p:animEffect>
                                    <p:anim calcmode="lin" valueType="num">
                                      <p:cBhvr>
                                        <p:cTn id="50" dur="1000" fill="hold"/>
                                        <p:tgtEl>
                                          <p:spTgt spid="27"/>
                                        </p:tgtEl>
                                        <p:attrNameLst>
                                          <p:attrName>ppt_x</p:attrName>
                                        </p:attrNameLst>
                                      </p:cBhvr>
                                      <p:tavLst>
                                        <p:tav tm="0">
                                          <p:val>
                                            <p:strVal val="#ppt_x"/>
                                          </p:val>
                                        </p:tav>
                                        <p:tav tm="100000">
                                          <p:val>
                                            <p:strVal val="#ppt_x"/>
                                          </p:val>
                                        </p:tav>
                                      </p:tavLst>
                                    </p:anim>
                                    <p:anim calcmode="lin" valueType="num">
                                      <p:cBhvr>
                                        <p:cTn id="51" dur="1000" fill="hold"/>
                                        <p:tgtEl>
                                          <p:spTgt spid="27"/>
                                        </p:tgtEl>
                                        <p:attrNameLst>
                                          <p:attrName>ppt_y</p:attrName>
                                        </p:attrNameLst>
                                      </p:cBhvr>
                                      <p:tavLst>
                                        <p:tav tm="0">
                                          <p:val>
                                            <p:strVal val="#ppt_y+.1"/>
                                          </p:val>
                                        </p:tav>
                                        <p:tav tm="100000">
                                          <p:val>
                                            <p:strVal val="#ppt_y"/>
                                          </p:val>
                                        </p:tav>
                                      </p:tavLst>
                                    </p:anim>
                                  </p:childTnLst>
                                </p:cTn>
                              </p:par>
                            </p:childTnLst>
                          </p:cTn>
                        </p:par>
                        <p:par>
                          <p:cTn id="52" fill="hold">
                            <p:stCondLst>
                              <p:cond delay="8000"/>
                            </p:stCondLst>
                            <p:childTnLst>
                              <p:par>
                                <p:cTn id="53" presetID="42" presetClass="entr" presetSubtype="0" fill="hold" grpId="0" nodeType="afterEffect">
                                  <p:stCondLst>
                                    <p:cond delay="0"/>
                                  </p:stCondLst>
                                  <p:childTnLst>
                                    <p:set>
                                      <p:cBhvr>
                                        <p:cTn id="54" dur="1" fill="hold">
                                          <p:stCondLst>
                                            <p:cond delay="0"/>
                                          </p:stCondLst>
                                        </p:cTn>
                                        <p:tgtEl>
                                          <p:spTgt spid="28"/>
                                        </p:tgtEl>
                                        <p:attrNameLst>
                                          <p:attrName>style.visibility</p:attrName>
                                        </p:attrNameLst>
                                      </p:cBhvr>
                                      <p:to>
                                        <p:strVal val="visible"/>
                                      </p:to>
                                    </p:set>
                                    <p:animEffect transition="in" filter="fade">
                                      <p:cBhvr>
                                        <p:cTn id="55" dur="1000"/>
                                        <p:tgtEl>
                                          <p:spTgt spid="28"/>
                                        </p:tgtEl>
                                      </p:cBhvr>
                                    </p:animEffect>
                                    <p:anim calcmode="lin" valueType="num">
                                      <p:cBhvr>
                                        <p:cTn id="56" dur="1000" fill="hold"/>
                                        <p:tgtEl>
                                          <p:spTgt spid="28"/>
                                        </p:tgtEl>
                                        <p:attrNameLst>
                                          <p:attrName>ppt_x</p:attrName>
                                        </p:attrNameLst>
                                      </p:cBhvr>
                                      <p:tavLst>
                                        <p:tav tm="0">
                                          <p:val>
                                            <p:strVal val="#ppt_x"/>
                                          </p:val>
                                        </p:tav>
                                        <p:tav tm="100000">
                                          <p:val>
                                            <p:strVal val="#ppt_x"/>
                                          </p:val>
                                        </p:tav>
                                      </p:tavLst>
                                    </p:anim>
                                    <p:anim calcmode="lin" valueType="num">
                                      <p:cBhvr>
                                        <p:cTn id="57" dur="1000" fill="hold"/>
                                        <p:tgtEl>
                                          <p:spTgt spid="28"/>
                                        </p:tgtEl>
                                        <p:attrNameLst>
                                          <p:attrName>ppt_y</p:attrName>
                                        </p:attrNameLst>
                                      </p:cBhvr>
                                      <p:tavLst>
                                        <p:tav tm="0">
                                          <p:val>
                                            <p:strVal val="#ppt_y+.1"/>
                                          </p:val>
                                        </p:tav>
                                        <p:tav tm="100000">
                                          <p:val>
                                            <p:strVal val="#ppt_y"/>
                                          </p:val>
                                        </p:tav>
                                      </p:tavLst>
                                    </p:anim>
                                  </p:childTnLst>
                                </p:cTn>
                              </p:par>
                            </p:childTnLst>
                          </p:cTn>
                        </p:par>
                        <p:par>
                          <p:cTn id="58" fill="hold">
                            <p:stCondLst>
                              <p:cond delay="9000"/>
                            </p:stCondLst>
                            <p:childTnLst>
                              <p:par>
                                <p:cTn id="59" presetID="42" presetClass="entr" presetSubtype="0" fill="hold" grpId="0" nodeType="afterEffect">
                                  <p:stCondLst>
                                    <p:cond delay="0"/>
                                  </p:stCondLst>
                                  <p:childTnLst>
                                    <p:set>
                                      <p:cBhvr>
                                        <p:cTn id="60" dur="1" fill="hold">
                                          <p:stCondLst>
                                            <p:cond delay="0"/>
                                          </p:stCondLst>
                                        </p:cTn>
                                        <p:tgtEl>
                                          <p:spTgt spid="29"/>
                                        </p:tgtEl>
                                        <p:attrNameLst>
                                          <p:attrName>style.visibility</p:attrName>
                                        </p:attrNameLst>
                                      </p:cBhvr>
                                      <p:to>
                                        <p:strVal val="visible"/>
                                      </p:to>
                                    </p:set>
                                    <p:animEffect transition="in" filter="fade">
                                      <p:cBhvr>
                                        <p:cTn id="61" dur="1000"/>
                                        <p:tgtEl>
                                          <p:spTgt spid="29"/>
                                        </p:tgtEl>
                                      </p:cBhvr>
                                    </p:animEffect>
                                    <p:anim calcmode="lin" valueType="num">
                                      <p:cBhvr>
                                        <p:cTn id="62" dur="1000" fill="hold"/>
                                        <p:tgtEl>
                                          <p:spTgt spid="29"/>
                                        </p:tgtEl>
                                        <p:attrNameLst>
                                          <p:attrName>ppt_x</p:attrName>
                                        </p:attrNameLst>
                                      </p:cBhvr>
                                      <p:tavLst>
                                        <p:tav tm="0">
                                          <p:val>
                                            <p:strVal val="#ppt_x"/>
                                          </p:val>
                                        </p:tav>
                                        <p:tav tm="100000">
                                          <p:val>
                                            <p:strVal val="#ppt_x"/>
                                          </p:val>
                                        </p:tav>
                                      </p:tavLst>
                                    </p:anim>
                                    <p:anim calcmode="lin" valueType="num">
                                      <p:cBhvr>
                                        <p:cTn id="63" dur="1000" fill="hold"/>
                                        <p:tgtEl>
                                          <p:spTgt spid="29"/>
                                        </p:tgtEl>
                                        <p:attrNameLst>
                                          <p:attrName>ppt_y</p:attrName>
                                        </p:attrNameLst>
                                      </p:cBhvr>
                                      <p:tavLst>
                                        <p:tav tm="0">
                                          <p:val>
                                            <p:strVal val="#ppt_y+.1"/>
                                          </p:val>
                                        </p:tav>
                                        <p:tav tm="100000">
                                          <p:val>
                                            <p:strVal val="#ppt_y"/>
                                          </p:val>
                                        </p:tav>
                                      </p:tavLst>
                                    </p:anim>
                                  </p:childTnLst>
                                </p:cTn>
                              </p:par>
                            </p:childTnLst>
                          </p:cTn>
                        </p:par>
                        <p:par>
                          <p:cTn id="64" fill="hold">
                            <p:stCondLst>
                              <p:cond delay="10000"/>
                            </p:stCondLst>
                            <p:childTnLst>
                              <p:par>
                                <p:cTn id="65" presetID="42" presetClass="entr" presetSubtype="0" fill="hold" grpId="0" nodeType="afterEffect">
                                  <p:stCondLst>
                                    <p:cond delay="0"/>
                                  </p:stCondLst>
                                  <p:childTnLst>
                                    <p:set>
                                      <p:cBhvr>
                                        <p:cTn id="66" dur="1" fill="hold">
                                          <p:stCondLst>
                                            <p:cond delay="0"/>
                                          </p:stCondLst>
                                        </p:cTn>
                                        <p:tgtEl>
                                          <p:spTgt spid="30"/>
                                        </p:tgtEl>
                                        <p:attrNameLst>
                                          <p:attrName>style.visibility</p:attrName>
                                        </p:attrNameLst>
                                      </p:cBhvr>
                                      <p:to>
                                        <p:strVal val="visible"/>
                                      </p:to>
                                    </p:set>
                                    <p:animEffect transition="in" filter="fade">
                                      <p:cBhvr>
                                        <p:cTn id="67" dur="1000"/>
                                        <p:tgtEl>
                                          <p:spTgt spid="30"/>
                                        </p:tgtEl>
                                      </p:cBhvr>
                                    </p:animEffect>
                                    <p:anim calcmode="lin" valueType="num">
                                      <p:cBhvr>
                                        <p:cTn id="68" dur="1000" fill="hold"/>
                                        <p:tgtEl>
                                          <p:spTgt spid="30"/>
                                        </p:tgtEl>
                                        <p:attrNameLst>
                                          <p:attrName>ppt_x</p:attrName>
                                        </p:attrNameLst>
                                      </p:cBhvr>
                                      <p:tavLst>
                                        <p:tav tm="0">
                                          <p:val>
                                            <p:strVal val="#ppt_x"/>
                                          </p:val>
                                        </p:tav>
                                        <p:tav tm="100000">
                                          <p:val>
                                            <p:strVal val="#ppt_x"/>
                                          </p:val>
                                        </p:tav>
                                      </p:tavLst>
                                    </p:anim>
                                    <p:anim calcmode="lin" valueType="num">
                                      <p:cBhvr>
                                        <p:cTn id="69" dur="1000" fill="hold"/>
                                        <p:tgtEl>
                                          <p:spTgt spid="30"/>
                                        </p:tgtEl>
                                        <p:attrNameLst>
                                          <p:attrName>ppt_y</p:attrName>
                                        </p:attrNameLst>
                                      </p:cBhvr>
                                      <p:tavLst>
                                        <p:tav tm="0">
                                          <p:val>
                                            <p:strVal val="#ppt_y+.1"/>
                                          </p:val>
                                        </p:tav>
                                        <p:tav tm="100000">
                                          <p:val>
                                            <p:strVal val="#ppt_y"/>
                                          </p:val>
                                        </p:tav>
                                      </p:tavLst>
                                    </p:anim>
                                  </p:childTnLst>
                                </p:cTn>
                              </p:par>
                            </p:childTnLst>
                          </p:cTn>
                        </p:par>
                        <p:par>
                          <p:cTn id="70" fill="hold">
                            <p:stCondLst>
                              <p:cond delay="11000"/>
                            </p:stCondLst>
                            <p:childTnLst>
                              <p:par>
                                <p:cTn id="71" presetID="42" presetClass="entr" presetSubtype="0" fill="hold" grpId="0" nodeType="afterEffect">
                                  <p:stCondLst>
                                    <p:cond delay="0"/>
                                  </p:stCondLst>
                                  <p:childTnLst>
                                    <p:set>
                                      <p:cBhvr>
                                        <p:cTn id="72" dur="1" fill="hold">
                                          <p:stCondLst>
                                            <p:cond delay="0"/>
                                          </p:stCondLst>
                                        </p:cTn>
                                        <p:tgtEl>
                                          <p:spTgt spid="31"/>
                                        </p:tgtEl>
                                        <p:attrNameLst>
                                          <p:attrName>style.visibility</p:attrName>
                                        </p:attrNameLst>
                                      </p:cBhvr>
                                      <p:to>
                                        <p:strVal val="visible"/>
                                      </p:to>
                                    </p:set>
                                    <p:animEffect transition="in" filter="fade">
                                      <p:cBhvr>
                                        <p:cTn id="73" dur="1000"/>
                                        <p:tgtEl>
                                          <p:spTgt spid="31"/>
                                        </p:tgtEl>
                                      </p:cBhvr>
                                    </p:animEffect>
                                    <p:anim calcmode="lin" valueType="num">
                                      <p:cBhvr>
                                        <p:cTn id="74" dur="1000" fill="hold"/>
                                        <p:tgtEl>
                                          <p:spTgt spid="31"/>
                                        </p:tgtEl>
                                        <p:attrNameLst>
                                          <p:attrName>ppt_x</p:attrName>
                                        </p:attrNameLst>
                                      </p:cBhvr>
                                      <p:tavLst>
                                        <p:tav tm="0">
                                          <p:val>
                                            <p:strVal val="#ppt_x"/>
                                          </p:val>
                                        </p:tav>
                                        <p:tav tm="100000">
                                          <p:val>
                                            <p:strVal val="#ppt_x"/>
                                          </p:val>
                                        </p:tav>
                                      </p:tavLst>
                                    </p:anim>
                                    <p:anim calcmode="lin" valueType="num">
                                      <p:cBhvr>
                                        <p:cTn id="75" dur="1000" fill="hold"/>
                                        <p:tgtEl>
                                          <p:spTgt spid="31"/>
                                        </p:tgtEl>
                                        <p:attrNameLst>
                                          <p:attrName>ppt_y</p:attrName>
                                        </p:attrNameLst>
                                      </p:cBhvr>
                                      <p:tavLst>
                                        <p:tav tm="0">
                                          <p:val>
                                            <p:strVal val="#ppt_y+.1"/>
                                          </p:val>
                                        </p:tav>
                                        <p:tav tm="100000">
                                          <p:val>
                                            <p:strVal val="#ppt_y"/>
                                          </p:val>
                                        </p:tav>
                                      </p:tavLst>
                                    </p:anim>
                                  </p:childTnLst>
                                </p:cTn>
                              </p:par>
                            </p:childTnLst>
                          </p:cTn>
                        </p:par>
                        <p:par>
                          <p:cTn id="76" fill="hold">
                            <p:stCondLst>
                              <p:cond delay="12000"/>
                            </p:stCondLst>
                            <p:childTnLst>
                              <p:par>
                                <p:cTn id="77" presetID="42" presetClass="entr" presetSubtype="0" fill="hold" grpId="0" nodeType="afterEffect">
                                  <p:stCondLst>
                                    <p:cond delay="0"/>
                                  </p:stCondLst>
                                  <p:childTnLst>
                                    <p:set>
                                      <p:cBhvr>
                                        <p:cTn id="78" dur="1" fill="hold">
                                          <p:stCondLst>
                                            <p:cond delay="0"/>
                                          </p:stCondLst>
                                        </p:cTn>
                                        <p:tgtEl>
                                          <p:spTgt spid="32"/>
                                        </p:tgtEl>
                                        <p:attrNameLst>
                                          <p:attrName>style.visibility</p:attrName>
                                        </p:attrNameLst>
                                      </p:cBhvr>
                                      <p:to>
                                        <p:strVal val="visible"/>
                                      </p:to>
                                    </p:set>
                                    <p:animEffect transition="in" filter="fade">
                                      <p:cBhvr>
                                        <p:cTn id="79" dur="1000"/>
                                        <p:tgtEl>
                                          <p:spTgt spid="32"/>
                                        </p:tgtEl>
                                      </p:cBhvr>
                                    </p:animEffect>
                                    <p:anim calcmode="lin" valueType="num">
                                      <p:cBhvr>
                                        <p:cTn id="80" dur="1000" fill="hold"/>
                                        <p:tgtEl>
                                          <p:spTgt spid="32"/>
                                        </p:tgtEl>
                                        <p:attrNameLst>
                                          <p:attrName>ppt_x</p:attrName>
                                        </p:attrNameLst>
                                      </p:cBhvr>
                                      <p:tavLst>
                                        <p:tav tm="0">
                                          <p:val>
                                            <p:strVal val="#ppt_x"/>
                                          </p:val>
                                        </p:tav>
                                        <p:tav tm="100000">
                                          <p:val>
                                            <p:strVal val="#ppt_x"/>
                                          </p:val>
                                        </p:tav>
                                      </p:tavLst>
                                    </p:anim>
                                    <p:anim calcmode="lin" valueType="num">
                                      <p:cBhvr>
                                        <p:cTn id="81" dur="1000" fill="hold"/>
                                        <p:tgtEl>
                                          <p:spTgt spid="32"/>
                                        </p:tgtEl>
                                        <p:attrNameLst>
                                          <p:attrName>ppt_y</p:attrName>
                                        </p:attrNameLst>
                                      </p:cBhvr>
                                      <p:tavLst>
                                        <p:tav tm="0">
                                          <p:val>
                                            <p:strVal val="#ppt_y+.1"/>
                                          </p:val>
                                        </p:tav>
                                        <p:tav tm="100000">
                                          <p:val>
                                            <p:strVal val="#ppt_y"/>
                                          </p:val>
                                        </p:tav>
                                      </p:tavLst>
                                    </p:anim>
                                  </p:childTnLst>
                                </p:cTn>
                              </p:par>
                            </p:childTnLst>
                          </p:cTn>
                        </p:par>
                        <p:par>
                          <p:cTn id="82" fill="hold">
                            <p:stCondLst>
                              <p:cond delay="13000"/>
                            </p:stCondLst>
                            <p:childTnLst>
                              <p:par>
                                <p:cTn id="83" presetID="42" presetClass="entr" presetSubtype="0" fill="hold" grpId="0" nodeType="afterEffect">
                                  <p:stCondLst>
                                    <p:cond delay="0"/>
                                  </p:stCondLst>
                                  <p:childTnLst>
                                    <p:set>
                                      <p:cBhvr>
                                        <p:cTn id="84" dur="1" fill="hold">
                                          <p:stCondLst>
                                            <p:cond delay="0"/>
                                          </p:stCondLst>
                                        </p:cTn>
                                        <p:tgtEl>
                                          <p:spTgt spid="33"/>
                                        </p:tgtEl>
                                        <p:attrNameLst>
                                          <p:attrName>style.visibility</p:attrName>
                                        </p:attrNameLst>
                                      </p:cBhvr>
                                      <p:to>
                                        <p:strVal val="visible"/>
                                      </p:to>
                                    </p:set>
                                    <p:animEffect transition="in" filter="fade">
                                      <p:cBhvr>
                                        <p:cTn id="85" dur="1000"/>
                                        <p:tgtEl>
                                          <p:spTgt spid="33"/>
                                        </p:tgtEl>
                                      </p:cBhvr>
                                    </p:animEffect>
                                    <p:anim calcmode="lin" valueType="num">
                                      <p:cBhvr>
                                        <p:cTn id="86" dur="1000" fill="hold"/>
                                        <p:tgtEl>
                                          <p:spTgt spid="33"/>
                                        </p:tgtEl>
                                        <p:attrNameLst>
                                          <p:attrName>ppt_x</p:attrName>
                                        </p:attrNameLst>
                                      </p:cBhvr>
                                      <p:tavLst>
                                        <p:tav tm="0">
                                          <p:val>
                                            <p:strVal val="#ppt_x"/>
                                          </p:val>
                                        </p:tav>
                                        <p:tav tm="100000">
                                          <p:val>
                                            <p:strVal val="#ppt_x"/>
                                          </p:val>
                                        </p:tav>
                                      </p:tavLst>
                                    </p:anim>
                                    <p:anim calcmode="lin" valueType="num">
                                      <p:cBhvr>
                                        <p:cTn id="87" dur="1000" fill="hold"/>
                                        <p:tgtEl>
                                          <p:spTgt spid="33"/>
                                        </p:tgtEl>
                                        <p:attrNameLst>
                                          <p:attrName>ppt_y</p:attrName>
                                        </p:attrNameLst>
                                      </p:cBhvr>
                                      <p:tavLst>
                                        <p:tav tm="0">
                                          <p:val>
                                            <p:strVal val="#ppt_y+.1"/>
                                          </p:val>
                                        </p:tav>
                                        <p:tav tm="100000">
                                          <p:val>
                                            <p:strVal val="#ppt_y"/>
                                          </p:val>
                                        </p:tav>
                                      </p:tavLst>
                                    </p:anim>
                                  </p:childTnLst>
                                </p:cTn>
                              </p:par>
                            </p:childTnLst>
                          </p:cTn>
                        </p:par>
                        <p:par>
                          <p:cTn id="88" fill="hold">
                            <p:stCondLst>
                              <p:cond delay="14000"/>
                            </p:stCondLst>
                            <p:childTnLst>
                              <p:par>
                                <p:cTn id="89" presetID="42" presetClass="entr" presetSubtype="0" fill="hold" grpId="0" nodeType="afterEffect">
                                  <p:stCondLst>
                                    <p:cond delay="0"/>
                                  </p:stCondLst>
                                  <p:childTnLst>
                                    <p:set>
                                      <p:cBhvr>
                                        <p:cTn id="90" dur="1" fill="hold">
                                          <p:stCondLst>
                                            <p:cond delay="0"/>
                                          </p:stCondLst>
                                        </p:cTn>
                                        <p:tgtEl>
                                          <p:spTgt spid="34"/>
                                        </p:tgtEl>
                                        <p:attrNameLst>
                                          <p:attrName>style.visibility</p:attrName>
                                        </p:attrNameLst>
                                      </p:cBhvr>
                                      <p:to>
                                        <p:strVal val="visible"/>
                                      </p:to>
                                    </p:set>
                                    <p:animEffect transition="in" filter="fade">
                                      <p:cBhvr>
                                        <p:cTn id="91" dur="1000"/>
                                        <p:tgtEl>
                                          <p:spTgt spid="34"/>
                                        </p:tgtEl>
                                      </p:cBhvr>
                                    </p:animEffect>
                                    <p:anim calcmode="lin" valueType="num">
                                      <p:cBhvr>
                                        <p:cTn id="92" dur="1000" fill="hold"/>
                                        <p:tgtEl>
                                          <p:spTgt spid="34"/>
                                        </p:tgtEl>
                                        <p:attrNameLst>
                                          <p:attrName>ppt_x</p:attrName>
                                        </p:attrNameLst>
                                      </p:cBhvr>
                                      <p:tavLst>
                                        <p:tav tm="0">
                                          <p:val>
                                            <p:strVal val="#ppt_x"/>
                                          </p:val>
                                        </p:tav>
                                        <p:tav tm="100000">
                                          <p:val>
                                            <p:strVal val="#ppt_x"/>
                                          </p:val>
                                        </p:tav>
                                      </p:tavLst>
                                    </p:anim>
                                    <p:anim calcmode="lin" valueType="num">
                                      <p:cBhvr>
                                        <p:cTn id="93" dur="1000" fill="hold"/>
                                        <p:tgtEl>
                                          <p:spTgt spid="34"/>
                                        </p:tgtEl>
                                        <p:attrNameLst>
                                          <p:attrName>ppt_y</p:attrName>
                                        </p:attrNameLst>
                                      </p:cBhvr>
                                      <p:tavLst>
                                        <p:tav tm="0">
                                          <p:val>
                                            <p:strVal val="#ppt_y+.1"/>
                                          </p:val>
                                        </p:tav>
                                        <p:tav tm="100000">
                                          <p:val>
                                            <p:strVal val="#ppt_y"/>
                                          </p:val>
                                        </p:tav>
                                      </p:tavLst>
                                    </p:anim>
                                  </p:childTnLst>
                                </p:cTn>
                              </p:par>
                            </p:childTnLst>
                          </p:cTn>
                        </p:par>
                        <p:par>
                          <p:cTn id="94" fill="hold">
                            <p:stCondLst>
                              <p:cond delay="15000"/>
                            </p:stCondLst>
                            <p:childTnLst>
                              <p:par>
                                <p:cTn id="95" presetID="42" presetClass="entr" presetSubtype="0" fill="hold" grpId="0" nodeType="afterEffect">
                                  <p:stCondLst>
                                    <p:cond delay="0"/>
                                  </p:stCondLst>
                                  <p:childTnLst>
                                    <p:set>
                                      <p:cBhvr>
                                        <p:cTn id="96" dur="1" fill="hold">
                                          <p:stCondLst>
                                            <p:cond delay="0"/>
                                          </p:stCondLst>
                                        </p:cTn>
                                        <p:tgtEl>
                                          <p:spTgt spid="35"/>
                                        </p:tgtEl>
                                        <p:attrNameLst>
                                          <p:attrName>style.visibility</p:attrName>
                                        </p:attrNameLst>
                                      </p:cBhvr>
                                      <p:to>
                                        <p:strVal val="visible"/>
                                      </p:to>
                                    </p:set>
                                    <p:animEffect transition="in" filter="fade">
                                      <p:cBhvr>
                                        <p:cTn id="97" dur="1000"/>
                                        <p:tgtEl>
                                          <p:spTgt spid="35"/>
                                        </p:tgtEl>
                                      </p:cBhvr>
                                    </p:animEffect>
                                    <p:anim calcmode="lin" valueType="num">
                                      <p:cBhvr>
                                        <p:cTn id="98" dur="1000" fill="hold"/>
                                        <p:tgtEl>
                                          <p:spTgt spid="35"/>
                                        </p:tgtEl>
                                        <p:attrNameLst>
                                          <p:attrName>ppt_x</p:attrName>
                                        </p:attrNameLst>
                                      </p:cBhvr>
                                      <p:tavLst>
                                        <p:tav tm="0">
                                          <p:val>
                                            <p:strVal val="#ppt_x"/>
                                          </p:val>
                                        </p:tav>
                                        <p:tav tm="100000">
                                          <p:val>
                                            <p:strVal val="#ppt_x"/>
                                          </p:val>
                                        </p:tav>
                                      </p:tavLst>
                                    </p:anim>
                                    <p:anim calcmode="lin" valueType="num">
                                      <p:cBhvr>
                                        <p:cTn id="99"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8" grpId="0"/>
      <p:bldP spid="19" grpId="0"/>
      <p:bldP spid="20" grpId="0"/>
      <p:bldP spid="22" grpId="0"/>
      <p:bldP spid="24" grpId="0"/>
      <p:bldP spid="26" grpId="0"/>
      <p:bldP spid="27" grpId="0"/>
      <p:bldP spid="28" grpId="0"/>
      <p:bldP spid="29" grpId="0"/>
      <p:bldP spid="30" grpId="0"/>
      <p:bldP spid="31" grpId="0"/>
      <p:bldP spid="32" grpId="0"/>
      <p:bldP spid="33" grpId="0"/>
      <p:bldP spid="34" grpId="0"/>
      <p:bldP spid="35"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D495AF7C3C81B438D77D342A2A21A28" ma:contentTypeVersion="14" ma:contentTypeDescription="Create a new document." ma:contentTypeScope="" ma:versionID="6a36fc7e48c9bb78b3ad5a17618bc4b3">
  <xsd:schema xmlns:xsd="http://www.w3.org/2001/XMLSchema" xmlns:xs="http://www.w3.org/2001/XMLSchema" xmlns:p="http://schemas.microsoft.com/office/2006/metadata/properties" xmlns:ns3="b44707d5-7649-4f75-aa64-d56cd5b32cbb" xmlns:ns4="8fe1e176-0ac1-4f8f-8a41-1988e07eb58c" targetNamespace="http://schemas.microsoft.com/office/2006/metadata/properties" ma:root="true" ma:fieldsID="bb49de09c448584bfd1be6bd99f3f701" ns3:_="" ns4:_="">
    <xsd:import namespace="b44707d5-7649-4f75-aa64-d56cd5b32cbb"/>
    <xsd:import namespace="8fe1e176-0ac1-4f8f-8a41-1988e07eb58c"/>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ServiceLocation" minOccurs="0"/>
                <xsd:element ref="ns3:MediaServiceAutoKeyPoints" minOccurs="0"/>
                <xsd:element ref="ns3:MediaServiceKeyPoints" minOccurs="0"/>
                <xsd:element ref="ns3:MediaLengthInSeconds" minOccurs="0"/>
                <xsd:element ref="ns4:SharedWithUsers" minOccurs="0"/>
                <xsd:element ref="ns4:SharedWithDetails" minOccurs="0"/>
                <xsd:element ref="ns4: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44707d5-7649-4f75-aa64-d56cd5b32cb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LengthInSeconds" ma:index="18"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8fe1e176-0ac1-4f8f-8a41-1988e07eb58c"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element name="SharingHintHash" ma:index="21"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F9A527F-0795-40BF-B807-DF85C551C203}">
  <ds:schemaRefs>
    <ds:schemaRef ds:uri="http://schemas.microsoft.com/sharepoint/v3/contenttype/forms"/>
  </ds:schemaRefs>
</ds:datastoreItem>
</file>

<file path=customXml/itemProps2.xml><?xml version="1.0" encoding="utf-8"?>
<ds:datastoreItem xmlns:ds="http://schemas.openxmlformats.org/officeDocument/2006/customXml" ds:itemID="{C8C24704-47FB-43BE-95DF-869FD4FA78A0}">
  <ds:schemaRefs>
    <ds:schemaRef ds:uri="http://schemas.microsoft.com/office/2006/documentManagement/types"/>
    <ds:schemaRef ds:uri="http://schemas.microsoft.com/office/infopath/2007/PartnerControls"/>
    <ds:schemaRef ds:uri="b44707d5-7649-4f75-aa64-d56cd5b32cbb"/>
    <ds:schemaRef ds:uri="http://purl.org/dc/terms/"/>
    <ds:schemaRef ds:uri="http://purl.org/dc/dcmitype/"/>
    <ds:schemaRef ds:uri="http://schemas.openxmlformats.org/package/2006/metadata/core-properties"/>
    <ds:schemaRef ds:uri="http://schemas.microsoft.com/office/2006/metadata/properties"/>
    <ds:schemaRef ds:uri="8fe1e176-0ac1-4f8f-8a41-1988e07eb58c"/>
    <ds:schemaRef ds:uri="http://www.w3.org/XML/1998/namespace"/>
    <ds:schemaRef ds:uri="http://purl.org/dc/elements/1.1/"/>
  </ds:schemaRefs>
</ds:datastoreItem>
</file>

<file path=customXml/itemProps3.xml><?xml version="1.0" encoding="utf-8"?>
<ds:datastoreItem xmlns:ds="http://schemas.openxmlformats.org/officeDocument/2006/customXml" ds:itemID="{D61824C0-86DC-4181-949D-1E216AC0DFC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44707d5-7649-4f75-aa64-d56cd5b32cbb"/>
    <ds:schemaRef ds:uri="8fe1e176-0ac1-4f8f-8a41-1988e07eb58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2731</TotalTime>
  <Words>835</Words>
  <Application>Microsoft Office PowerPoint</Application>
  <PresentationFormat>Widescreen</PresentationFormat>
  <Paragraphs>138</Paragraphs>
  <Slides>14</Slides>
  <Notes>14</Notes>
  <HiddenSlides>1</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14</vt:i4>
      </vt:variant>
    </vt:vector>
  </HeadingPairs>
  <TitlesOfParts>
    <vt:vector size="22" baseType="lpstr">
      <vt:lpstr>Arial</vt:lpstr>
      <vt:lpstr>Calibri</vt:lpstr>
      <vt:lpstr>Calibri Light</vt:lpstr>
      <vt:lpstr>Garamond</vt:lpstr>
      <vt:lpstr>Lao UI</vt:lpstr>
      <vt:lpstr>Lato</vt:lpstr>
      <vt:lpstr>Segoe UI</vt:lpstr>
      <vt:lpstr>Office Theme</vt:lpstr>
      <vt:lpstr>PowerPoint Presentation</vt:lpstr>
      <vt:lpstr>F2F Background</vt:lpstr>
      <vt:lpstr>About Farmer-to-Farmer    </vt:lpstr>
      <vt:lpstr>About Farmer-to-Farmer   </vt:lpstr>
      <vt:lpstr>PowerPoint Presentation</vt:lpstr>
      <vt:lpstr>F2F Trinidad &amp; Tobago  </vt:lpstr>
      <vt:lpstr>Who Are We Working With? Host Groups  </vt:lpstr>
      <vt:lpstr>Farmer-to-Farmer Goes Virtual!  </vt:lpstr>
      <vt:lpstr>Farmer-to-Farmer Assignments FY2021  </vt:lpstr>
      <vt:lpstr>FY21 Impact in  Trinidad &amp; Tobago</vt:lpstr>
      <vt:lpstr>FY2022</vt:lpstr>
      <vt:lpstr>What are the benefits for Purdue/Hoosiers/US citizens?  </vt:lpstr>
      <vt:lpstr>Interested?</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Morgan Doggett</dc:creator>
  <cp:lastModifiedBy>Cornell, Lynn</cp:lastModifiedBy>
  <cp:revision>95</cp:revision>
  <dcterms:created xsi:type="dcterms:W3CDTF">2019-05-01T18:10:42Z</dcterms:created>
  <dcterms:modified xsi:type="dcterms:W3CDTF">2022-03-08T20:51:58Z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0x0101007D495AF7C3C81B438D77D342A2A21A28</vt:lpwstr>
  </property>
  <property fmtid="{D5CDD505-2E9C-101B-9397-08002B2CF9AE}" pid="3" name="Order">
    <vt:r8>10385200</vt:r8>
  </property>
</Properties>
</file>