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323" r:id="rId3"/>
    <p:sldId id="324" r:id="rId4"/>
    <p:sldId id="325" r:id="rId5"/>
    <p:sldId id="326" r:id="rId6"/>
    <p:sldId id="327" r:id="rId7"/>
    <p:sldId id="329" r:id="rId8"/>
    <p:sldId id="328" r:id="rId9"/>
    <p:sldId id="265" r:id="rId10"/>
    <p:sldId id="269" r:id="rId11"/>
    <p:sldId id="330" r:id="rId12"/>
    <p:sldId id="331" r:id="rId13"/>
    <p:sldId id="293" r:id="rId14"/>
    <p:sldId id="332" r:id="rId15"/>
    <p:sldId id="271" r:id="rId1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2787"/>
    <p:restoredTop sz="90929"/>
  </p:normalViewPr>
  <p:slideViewPr>
    <p:cSldViewPr>
      <p:cViewPr varScale="1">
        <p:scale>
          <a:sx n="104" d="100"/>
          <a:sy n="104" d="100"/>
        </p:scale>
        <p:origin x="2514" y="102"/>
      </p:cViewPr>
      <p:guideLst>
        <p:guide orient="horz" pos="3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03855-96A2-4144-A25F-AE936D99909B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65565-F2A7-424E-96A2-83F27ED02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94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smtClean="0"/>
            </a:lvl1pPr>
          </a:lstStyle>
          <a:p>
            <a:pPr>
              <a:defRPr/>
            </a:pPr>
            <a:fld id="{FC352D9D-D76A-45F7-A5EC-7B62DB572488}" type="datetimeFigureOut">
              <a:rPr lang="en-US"/>
              <a:pPr>
                <a:defRPr/>
              </a:pPr>
              <a:t>7/6/2020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A79BF43-C5D6-42B3-973C-26EE8FCC0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232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069"/>
            <a:ext cx="3169920" cy="480474"/>
          </a:xfrm>
          <a:prstGeom prst="rect">
            <a:avLst/>
          </a:prstGeom>
        </p:spPr>
        <p:txBody>
          <a:bodyPr lIns="96323" tIns="48161" rIns="96323" bIns="48161"/>
          <a:lstStyle/>
          <a:p>
            <a:fld id="{C42A04ED-7D4E-443A-9C6F-5D9E42339C8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00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060AC-00FE-4B77-9224-D376841FA67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19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060AC-00FE-4B77-9224-D376841FA670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491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060AC-00FE-4B77-9224-D376841FA670}" type="slidenum">
              <a:rPr lang="en-US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210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CADFD-40A1-4196-9582-8C5EF4B6F6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475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F964D-EF6D-42E6-B77D-9C8EA06358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355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838200"/>
            <a:ext cx="19431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38200"/>
            <a:ext cx="5676900" cy="53340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4CE3F-1505-40B0-BFA9-0B66F4666E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609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CCDDE-29B9-4C1D-9B34-9954EBC311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784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DC5D0-0E17-40B2-AC9E-CBB4143BEA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747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F2DE3-48A6-437E-9941-5D5EBA1646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619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EC154-AFC5-4805-ABE4-1E1508EFAE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883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B9FE2-0CEA-4D3A-B42F-1BC0CAF60F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968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0919C-9470-4F82-BBE0-35090AD986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4163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99AFA-973D-479B-BAF0-7FCDB1C7DC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002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02139-E998-4E5C-AA71-1A003CA391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8843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38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399"/>
            <a:ext cx="7772400" cy="368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48915" y="6246312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04486" y="6265913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96624" y="62484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9AC42EE-647B-46E5-B8E6-BC8679F9FF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4FCE7-5935-4482-A6D8-0002E6B07FC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792376" y="5625616"/>
            <a:ext cx="1295399" cy="1181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B82B5E-D752-4610-BA46-DA8956344D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7476" t="14365" r="5363" b="55746"/>
          <a:stretch/>
        </p:blipFill>
        <p:spPr>
          <a:xfrm>
            <a:off x="158296" y="5995078"/>
            <a:ext cx="3087032" cy="710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ヒラギノ角ゴ Pro W3" pitchFamily="4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ヒラギノ角ゴ Pro W3" pitchFamily="4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ヒラギノ角ゴ Pro W3" pitchFamily="4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ヒラギノ角ゴ Pro W3" pitchFamily="4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ヒラギノ角ゴ Pro W3" pitchFamily="4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ヒラギノ角ゴ Pro W3" pitchFamily="4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ヒラギノ角ゴ Pro W3" pitchFamily="4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ヒラギノ角ゴ Pro W3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asyview.auroravision.net/easyview/index.html?entityId=198649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57200"/>
            <a:ext cx="8382000" cy="1470025"/>
          </a:xfrm>
        </p:spPr>
        <p:txBody>
          <a:bodyPr/>
          <a:lstStyle/>
          <a:p>
            <a:r>
              <a:rPr lang="en-US" dirty="0"/>
              <a:t>Renewable Energy </a:t>
            </a:r>
            <a:br>
              <a:rPr lang="en-US" dirty="0"/>
            </a:br>
            <a:r>
              <a:rPr lang="en-US" dirty="0"/>
              <a:t>Practice in Indiana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133600"/>
            <a:ext cx="7239000" cy="3962400"/>
          </a:xfrm>
        </p:spPr>
        <p:txBody>
          <a:bodyPr>
            <a:normAutofit/>
          </a:bodyPr>
          <a:lstStyle/>
          <a:p>
            <a:endParaRPr lang="en-US" sz="2000" i="1" dirty="0"/>
          </a:p>
          <a:p>
            <a:r>
              <a:rPr lang="en-US" sz="2000" dirty="0"/>
              <a:t>Bill Hutzel, P.E.</a:t>
            </a:r>
          </a:p>
          <a:p>
            <a:r>
              <a:rPr lang="en-US" sz="2000" dirty="0"/>
              <a:t>Professor of Mechanical Engineering Technology</a:t>
            </a:r>
          </a:p>
          <a:p>
            <a:r>
              <a:rPr lang="en-US" sz="2000" dirty="0"/>
              <a:t>Purdue University</a:t>
            </a:r>
          </a:p>
          <a:p>
            <a:endParaRPr lang="en-US" sz="2000" dirty="0"/>
          </a:p>
          <a:p>
            <a:r>
              <a:rPr lang="en-US" sz="2000" i="1" dirty="0"/>
              <a:t>Presented to:</a:t>
            </a:r>
          </a:p>
          <a:p>
            <a:r>
              <a:rPr lang="en-US" sz="2000" i="1" dirty="0"/>
              <a:t>Farm Policy Study Group</a:t>
            </a:r>
          </a:p>
          <a:p>
            <a:endParaRPr lang="en-US" sz="2000" dirty="0"/>
          </a:p>
          <a:p>
            <a:r>
              <a:rPr lang="en-US" sz="2000" dirty="0"/>
              <a:t>July 7, 2020</a:t>
            </a:r>
          </a:p>
        </p:txBody>
      </p:sp>
    </p:spTree>
    <p:extLst>
      <p:ext uri="{BB962C8B-B14F-4D97-AF65-F5344CB8AC3E}">
        <p14:creationId xmlns:p14="http://schemas.microsoft.com/office/powerpoint/2010/main" val="2816692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996D5EE2-4BDB-A844-9E80-8438F8E9F516}"/>
              </a:ext>
            </a:extLst>
          </p:cNvPr>
          <p:cNvSpPr/>
          <p:nvPr/>
        </p:nvSpPr>
        <p:spPr>
          <a:xfrm>
            <a:off x="5354604" y="851545"/>
            <a:ext cx="772841" cy="50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8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13C8836-2CE4-C348-AD29-20D5D87E1AA0}"/>
              </a:ext>
            </a:extLst>
          </p:cNvPr>
          <p:cNvSpPr txBox="1"/>
          <p:nvPr/>
        </p:nvSpPr>
        <p:spPr>
          <a:xfrm>
            <a:off x="3670978" y="970351"/>
            <a:ext cx="6527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ENERGY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9182990-7300-BA47-8B95-6FD45C2DC04B}"/>
              </a:ext>
            </a:extLst>
          </p:cNvPr>
          <p:cNvSpPr txBox="1"/>
          <p:nvPr/>
        </p:nvSpPr>
        <p:spPr>
          <a:xfrm>
            <a:off x="1666461" y="970352"/>
            <a:ext cx="9605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ENGINEERING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DED1E2-E9A1-7248-B54E-99EDAD0FF08F}"/>
              </a:ext>
            </a:extLst>
          </p:cNvPr>
          <p:cNvSpPr txBox="1"/>
          <p:nvPr/>
        </p:nvSpPr>
        <p:spPr>
          <a:xfrm>
            <a:off x="6238309" y="973917"/>
            <a:ext cx="14478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FINANCIAL FEASIBILITY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F1DB928-04D9-DA4F-99C4-400139FAC641}"/>
              </a:ext>
            </a:extLst>
          </p:cNvPr>
          <p:cNvSpPr txBox="1"/>
          <p:nvPr/>
        </p:nvSpPr>
        <p:spPr>
          <a:xfrm>
            <a:off x="2693427" y="972668"/>
            <a:ext cx="9108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OPERATIONS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080F515-30C4-6A4A-BB49-50F02C81B107}"/>
              </a:ext>
            </a:extLst>
          </p:cNvPr>
          <p:cNvSpPr txBox="1"/>
          <p:nvPr/>
        </p:nvSpPr>
        <p:spPr>
          <a:xfrm>
            <a:off x="1219099" y="972181"/>
            <a:ext cx="3754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IEQ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6249135-266F-1447-B6BF-944635A6DD99}"/>
              </a:ext>
            </a:extLst>
          </p:cNvPr>
          <p:cNvSpPr txBox="1"/>
          <p:nvPr/>
        </p:nvSpPr>
        <p:spPr>
          <a:xfrm>
            <a:off x="4385911" y="968522"/>
            <a:ext cx="8739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INNOVATION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841AF0A-0F4C-1C40-BF65-E9693B81BFC1}"/>
              </a:ext>
            </a:extLst>
          </p:cNvPr>
          <p:cNvSpPr txBox="1"/>
          <p:nvPr/>
        </p:nvSpPr>
        <p:spPr>
          <a:xfrm>
            <a:off x="95174" y="973918"/>
            <a:ext cx="10518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ARCHITECTURE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AD01696-941F-D040-AB4A-FB61ECE0A7D2}"/>
              </a:ext>
            </a:extLst>
          </p:cNvPr>
          <p:cNvSpPr txBox="1"/>
          <p:nvPr/>
        </p:nvSpPr>
        <p:spPr>
          <a:xfrm>
            <a:off x="7758799" y="968520"/>
            <a:ext cx="12891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MARKET POTENTIAL</a:t>
            </a:r>
          </a:p>
        </p:txBody>
      </p:sp>
      <p:pic>
        <p:nvPicPr>
          <p:cNvPr id="6" name="Picture 7" descr="A construction site&#10;&#10;Description generated with very high confidence">
            <a:extLst>
              <a:ext uri="{FF2B5EF4-FFF2-40B4-BE49-F238E27FC236}">
                <a16:creationId xmlns:a16="http://schemas.microsoft.com/office/drawing/2014/main" id="{A5A42FD2-F6EC-476F-8615-B1CF21813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708" y="2547942"/>
            <a:ext cx="3325753" cy="220490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519EAF-7CE3-42EF-BD38-984B42974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709504"/>
              </p:ext>
            </p:extLst>
          </p:nvPr>
        </p:nvGraphicFramePr>
        <p:xfrm>
          <a:off x="613568" y="1819778"/>
          <a:ext cx="4632974" cy="2963090"/>
        </p:xfrm>
        <a:graphic>
          <a:graphicData uri="http://schemas.openxmlformats.org/drawingml/2006/table">
            <a:tbl>
              <a:tblPr/>
              <a:tblGrid>
                <a:gridCol w="2499374">
                  <a:extLst>
                    <a:ext uri="{9D8B030D-6E8A-4147-A177-3AD203B41FA5}">
                      <a16:colId xmlns:a16="http://schemas.microsoft.com/office/drawing/2014/main" val="4070825126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588226485"/>
                    </a:ext>
                  </a:extLst>
                </a:gridCol>
              </a:tblGrid>
              <a:tr h="1347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5C5D5F"/>
                          </a:solidFill>
                          <a:effectLst/>
                          <a:latin typeface="+mn-lt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Event</a:t>
                      </a:r>
                      <a:endParaRPr lang="en-US" sz="17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47625" marR="47625" marT="47625" marB="47625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5C5D5F"/>
                          </a:solidFill>
                          <a:effectLst/>
                          <a:latin typeface="+mn-lt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Likelihood</a:t>
                      </a:r>
                      <a:endParaRPr lang="en-US" sz="17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47625" marR="47625" marT="47625" marB="47625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3869344"/>
                  </a:ext>
                </a:extLst>
              </a:tr>
              <a:tr h="5181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5C5D5F"/>
                          </a:solidFill>
                          <a:effectLst/>
                          <a:latin typeface="+mn-lt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Power Loss</a:t>
                      </a:r>
                      <a:endParaRPr lang="en-US" sz="17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47625" marR="47625" marT="47625" marB="47625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5C5D5F"/>
                          </a:solidFill>
                          <a:effectLst/>
                          <a:latin typeface="+mn-lt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Medium</a:t>
                      </a:r>
                      <a:endParaRPr lang="en-US" sz="17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47625" marR="47625" marT="47625" marB="47625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197165"/>
                  </a:ext>
                </a:extLst>
              </a:tr>
              <a:tr h="5014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5C5D5F"/>
                          </a:solidFill>
                          <a:effectLst/>
                          <a:latin typeface="+mn-lt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Severe Storm / Tornado</a:t>
                      </a:r>
                      <a:endParaRPr lang="en-US" sz="17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47625" marR="47625" marT="47625" marB="47625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5C5D5F"/>
                          </a:solidFill>
                          <a:effectLst/>
                          <a:latin typeface="+mn-lt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Medium</a:t>
                      </a:r>
                      <a:endParaRPr lang="en-US" sz="17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47625" marR="47625" marT="47625" marB="47625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875898"/>
                  </a:ext>
                </a:extLst>
              </a:tr>
              <a:tr h="5323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5C5D5F"/>
                          </a:solidFill>
                          <a:effectLst/>
                          <a:latin typeface="+mn-lt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Fire</a:t>
                      </a:r>
                      <a:endParaRPr lang="en-US" sz="17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47625" marR="47625" marT="47625" marB="47625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5C5D5F"/>
                          </a:solidFill>
                          <a:effectLst/>
                          <a:latin typeface="+mn-lt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Low</a:t>
                      </a:r>
                      <a:endParaRPr lang="en-US" sz="17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47625" marR="47625" marT="47625" marB="47625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814159"/>
                  </a:ext>
                </a:extLst>
              </a:tr>
              <a:tr h="4956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5C5D5F"/>
                          </a:solidFill>
                          <a:effectLst/>
                          <a:latin typeface="+mn-lt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Flood</a:t>
                      </a:r>
                      <a:endParaRPr lang="en-US" sz="17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47625" marR="47625" marT="47625" marB="47625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5C5D5F"/>
                          </a:solidFill>
                          <a:effectLst/>
                          <a:latin typeface="+mn-lt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Low</a:t>
                      </a:r>
                      <a:endParaRPr lang="en-US" sz="17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47625" marR="47625" marT="47625" marB="47625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241375"/>
                  </a:ext>
                </a:extLst>
              </a:tr>
              <a:tr h="561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5C5D5F"/>
                          </a:solidFill>
                          <a:effectLst/>
                          <a:latin typeface="+mn-lt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Global Flu Pandemic</a:t>
                      </a:r>
                      <a:endParaRPr lang="en-US" sz="17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47625" marR="47625" marT="47625" marB="47625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5C5D5F"/>
                          </a:solidFill>
                          <a:effectLst/>
                          <a:latin typeface="+mn-lt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Very Low</a:t>
                      </a:r>
                      <a:endParaRPr lang="en-US" sz="17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47625" marR="47625" marT="47625" marB="47625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29575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111CF3AF-D5EF-4E73-BE3C-E80998BC7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26" y="329123"/>
            <a:ext cx="3733574" cy="1143000"/>
          </a:xfrm>
        </p:spPr>
        <p:txBody>
          <a:bodyPr/>
          <a:lstStyle/>
          <a:p>
            <a:r>
              <a:rPr lang="en-US" dirty="0"/>
              <a:t>Resilience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993C23-F198-4ACF-B63D-4E31734A1C4F}"/>
              </a:ext>
            </a:extLst>
          </p:cNvPr>
          <p:cNvSpPr txBox="1"/>
          <p:nvPr/>
        </p:nvSpPr>
        <p:spPr>
          <a:xfrm>
            <a:off x="5706388" y="1819778"/>
            <a:ext cx="3204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2013 Tornado at TSC’s Southwestern Middle School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F244B6-4E65-4DAF-BA08-F9D272FB8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571" y="5693563"/>
            <a:ext cx="1688738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9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77B64-B425-4B4A-AA0A-89DA023DE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r>
              <a:rPr lang="en-US" dirty="0"/>
              <a:t>Solar Options for Schools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661CBC-C662-456B-A43F-E77AECB6863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33400" y="1286452"/>
            <a:ext cx="8077200" cy="42830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Owner-operated</a:t>
            </a:r>
          </a:p>
          <a:p>
            <a:pPr marL="800100" lvl="1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ESCO provides design, installation, and maintenance contract for energy efficiency and solar upgrades</a:t>
            </a:r>
          </a:p>
          <a:p>
            <a:pPr marL="800100" lvl="1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Solar installation financed by a school bond</a:t>
            </a:r>
          </a:p>
          <a:p>
            <a:pPr marL="800100" lvl="1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Achieves highest ROI for school</a:t>
            </a:r>
          </a:p>
          <a:p>
            <a:pPr marL="800100" lvl="1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School assumes risk for solar array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3</a:t>
            </a:r>
            <a:r>
              <a:rPr lang="en-US" baseline="30000" dirty="0">
                <a:cs typeface="Calibri"/>
              </a:rPr>
              <a:t>rd</a:t>
            </a:r>
            <a:r>
              <a:rPr lang="en-US" dirty="0">
                <a:cs typeface="Calibri"/>
              </a:rPr>
              <a:t> Party ownership</a:t>
            </a:r>
          </a:p>
          <a:p>
            <a:pPr marL="800100" lvl="1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Outside party provides design, installation, and operation</a:t>
            </a:r>
          </a:p>
          <a:p>
            <a:pPr marL="800100" lvl="1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School gets a discount on its energy bill</a:t>
            </a:r>
          </a:p>
          <a:p>
            <a:pPr marL="800100" lvl="1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School assumes essentially none of the risk</a:t>
            </a:r>
          </a:p>
          <a:p>
            <a:pPr marL="800100" lvl="1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Duke Energy Indiana has a pilot program for this type of work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8D4075-0DC5-4A91-96FA-2C81E6F16E4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1" r="25547" b="25756"/>
          <a:stretch/>
        </p:blipFill>
        <p:spPr bwMode="auto">
          <a:xfrm>
            <a:off x="4419600" y="5562600"/>
            <a:ext cx="1683654" cy="116892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9294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79DAA-A040-44A8-9077-D2E677436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371600"/>
          </a:xfrm>
        </p:spPr>
        <p:txBody>
          <a:bodyPr/>
          <a:lstStyle/>
          <a:p>
            <a:r>
              <a:rPr lang="en-US" dirty="0"/>
              <a:t>Coordinating with the </a:t>
            </a:r>
            <a:br>
              <a:rPr lang="en-US" dirty="0"/>
            </a:br>
            <a:r>
              <a:rPr lang="en-US" dirty="0"/>
              <a:t>Area Planning Commission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F638D-C039-4CD1-B146-22A36658B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Local resistance to wind farms</a:t>
            </a:r>
          </a:p>
          <a:p>
            <a:pPr>
              <a:lnSpc>
                <a:spcPct val="110000"/>
              </a:lnSpc>
            </a:pPr>
            <a:r>
              <a:rPr lang="en-US" dirty="0"/>
              <a:t>New ordinance essentially prohibits wind turbine installations in Tippecanoe County due to expectations for growth</a:t>
            </a:r>
          </a:p>
          <a:p>
            <a:pPr>
              <a:lnSpc>
                <a:spcPct val="110000"/>
              </a:lnSpc>
            </a:pPr>
            <a:r>
              <a:rPr lang="en-US" dirty="0"/>
              <a:t>Discussions underway about implications for solar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C5CA5-7DA3-4F22-9B2A-53B5441C7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5677399"/>
            <a:ext cx="1688738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48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565CE8-A7F1-4A99-9E2E-C434EF498ADF}"/>
              </a:ext>
            </a:extLst>
          </p:cNvPr>
          <p:cNvSpPr txBox="1"/>
          <p:nvPr/>
        </p:nvSpPr>
        <p:spPr>
          <a:xfrm>
            <a:off x="1202872" y="4890407"/>
            <a:ext cx="6574971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800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816AB5-EE28-439D-B46E-165FD7017BFB}"/>
              </a:ext>
            </a:extLst>
          </p:cNvPr>
          <p:cNvSpPr txBox="1"/>
          <p:nvPr/>
        </p:nvSpPr>
        <p:spPr>
          <a:xfrm>
            <a:off x="715216" y="1593477"/>
            <a:ext cx="4885484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800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512E40-8AF2-4DC3-8C04-853BAA15E977}"/>
              </a:ext>
            </a:extLst>
          </p:cNvPr>
          <p:cNvSpPr txBox="1"/>
          <p:nvPr/>
        </p:nvSpPr>
        <p:spPr>
          <a:xfrm>
            <a:off x="419343" y="5734082"/>
            <a:ext cx="8309847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800" dirty="0">
              <a:solidFill>
                <a:schemeClr val="accent3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4788B28-C862-F940-ABC0-B5BCBE2EDDFD}"/>
              </a:ext>
            </a:extLst>
          </p:cNvPr>
          <p:cNvSpPr/>
          <p:nvPr/>
        </p:nvSpPr>
        <p:spPr>
          <a:xfrm>
            <a:off x="6216271" y="862391"/>
            <a:ext cx="1491908" cy="50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8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E8C566-4D76-B945-B96D-E45AF2AC6B42}"/>
              </a:ext>
            </a:extLst>
          </p:cNvPr>
          <p:cNvSpPr txBox="1"/>
          <p:nvPr/>
        </p:nvSpPr>
        <p:spPr>
          <a:xfrm>
            <a:off x="3670978" y="970351"/>
            <a:ext cx="6527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ENERGY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BC1B17-CB46-054D-B3B6-19DA9225E675}"/>
              </a:ext>
            </a:extLst>
          </p:cNvPr>
          <p:cNvSpPr txBox="1"/>
          <p:nvPr/>
        </p:nvSpPr>
        <p:spPr>
          <a:xfrm>
            <a:off x="1666461" y="970352"/>
            <a:ext cx="9605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ENGINEERING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E90705-CC52-7340-AF92-99F3523800E7}"/>
              </a:ext>
            </a:extLst>
          </p:cNvPr>
          <p:cNvSpPr txBox="1"/>
          <p:nvPr/>
        </p:nvSpPr>
        <p:spPr>
          <a:xfrm>
            <a:off x="5323260" y="968521"/>
            <a:ext cx="8418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RESILIENCE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98F768-4A00-E843-8C6E-9593673D5516}"/>
              </a:ext>
            </a:extLst>
          </p:cNvPr>
          <p:cNvSpPr txBox="1"/>
          <p:nvPr/>
        </p:nvSpPr>
        <p:spPr>
          <a:xfrm>
            <a:off x="2693427" y="972668"/>
            <a:ext cx="9108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OPERATIONS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54C160-9997-8145-BD03-CCCE848E1A01}"/>
              </a:ext>
            </a:extLst>
          </p:cNvPr>
          <p:cNvSpPr txBox="1"/>
          <p:nvPr/>
        </p:nvSpPr>
        <p:spPr>
          <a:xfrm>
            <a:off x="1219099" y="972181"/>
            <a:ext cx="3754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IEQ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B4F804-CC35-1041-AB1E-13EF1409C361}"/>
              </a:ext>
            </a:extLst>
          </p:cNvPr>
          <p:cNvSpPr txBox="1"/>
          <p:nvPr/>
        </p:nvSpPr>
        <p:spPr>
          <a:xfrm>
            <a:off x="4385911" y="968522"/>
            <a:ext cx="8739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INNOVATION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3A2B83-6235-8741-9C58-DF6DDEFBF897}"/>
              </a:ext>
            </a:extLst>
          </p:cNvPr>
          <p:cNvSpPr txBox="1"/>
          <p:nvPr/>
        </p:nvSpPr>
        <p:spPr>
          <a:xfrm>
            <a:off x="95174" y="973918"/>
            <a:ext cx="10518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ARCHITECTURE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4ECAA0-50A6-784F-B726-37DDDE7C4505}"/>
              </a:ext>
            </a:extLst>
          </p:cNvPr>
          <p:cNvSpPr txBox="1"/>
          <p:nvPr/>
        </p:nvSpPr>
        <p:spPr>
          <a:xfrm>
            <a:off x="7795668" y="968520"/>
            <a:ext cx="1215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MARET POTENTIAL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06494AF-A202-EB44-86C3-2AFCBAD7AD0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1" r="25547" b="25756"/>
          <a:stretch/>
        </p:blipFill>
        <p:spPr bwMode="auto">
          <a:xfrm>
            <a:off x="4392838" y="5623577"/>
            <a:ext cx="1474562" cy="107415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E927D8D-1D6B-4552-83FC-687CB5CFA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58" y="1034603"/>
            <a:ext cx="8685197" cy="453372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0F53409-D4F0-4CD4-BF99-F8025E26A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554"/>
            <a:ext cx="7772400" cy="1143000"/>
          </a:xfrm>
        </p:spPr>
        <p:txBody>
          <a:bodyPr/>
          <a:lstStyle/>
          <a:p>
            <a:r>
              <a:rPr lang="en-US" dirty="0"/>
              <a:t>Energy Efficiency Payback</a:t>
            </a:r>
          </a:p>
        </p:txBody>
      </p:sp>
    </p:spTree>
    <p:extLst>
      <p:ext uri="{BB962C8B-B14F-4D97-AF65-F5344CB8AC3E}">
        <p14:creationId xmlns:p14="http://schemas.microsoft.com/office/powerpoint/2010/main" val="1400586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565CE8-A7F1-4A99-9E2E-C434EF498ADF}"/>
              </a:ext>
            </a:extLst>
          </p:cNvPr>
          <p:cNvSpPr txBox="1"/>
          <p:nvPr/>
        </p:nvSpPr>
        <p:spPr>
          <a:xfrm>
            <a:off x="1202872" y="4890407"/>
            <a:ext cx="6574971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800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816AB5-EE28-439D-B46E-165FD7017BFB}"/>
              </a:ext>
            </a:extLst>
          </p:cNvPr>
          <p:cNvSpPr txBox="1"/>
          <p:nvPr/>
        </p:nvSpPr>
        <p:spPr>
          <a:xfrm>
            <a:off x="715216" y="1593477"/>
            <a:ext cx="4885484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800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512E40-8AF2-4DC3-8C04-853BAA15E977}"/>
              </a:ext>
            </a:extLst>
          </p:cNvPr>
          <p:cNvSpPr txBox="1"/>
          <p:nvPr/>
        </p:nvSpPr>
        <p:spPr>
          <a:xfrm>
            <a:off x="419343" y="5734082"/>
            <a:ext cx="8309847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800" dirty="0">
              <a:solidFill>
                <a:schemeClr val="accent3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4788B28-C862-F940-ABC0-B5BCBE2EDDFD}"/>
              </a:ext>
            </a:extLst>
          </p:cNvPr>
          <p:cNvSpPr/>
          <p:nvPr/>
        </p:nvSpPr>
        <p:spPr>
          <a:xfrm>
            <a:off x="6216271" y="862391"/>
            <a:ext cx="1491908" cy="50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8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E8C566-4D76-B945-B96D-E45AF2AC6B42}"/>
              </a:ext>
            </a:extLst>
          </p:cNvPr>
          <p:cNvSpPr txBox="1"/>
          <p:nvPr/>
        </p:nvSpPr>
        <p:spPr>
          <a:xfrm>
            <a:off x="3670978" y="970351"/>
            <a:ext cx="6527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ENERGY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BC1B17-CB46-054D-B3B6-19DA9225E675}"/>
              </a:ext>
            </a:extLst>
          </p:cNvPr>
          <p:cNvSpPr txBox="1"/>
          <p:nvPr/>
        </p:nvSpPr>
        <p:spPr>
          <a:xfrm>
            <a:off x="1666461" y="970352"/>
            <a:ext cx="9605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ENGINEERING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E90705-CC52-7340-AF92-99F3523800E7}"/>
              </a:ext>
            </a:extLst>
          </p:cNvPr>
          <p:cNvSpPr txBox="1"/>
          <p:nvPr/>
        </p:nvSpPr>
        <p:spPr>
          <a:xfrm>
            <a:off x="5323260" y="968521"/>
            <a:ext cx="8418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RESILIENCE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98F768-4A00-E843-8C6E-9593673D5516}"/>
              </a:ext>
            </a:extLst>
          </p:cNvPr>
          <p:cNvSpPr txBox="1"/>
          <p:nvPr/>
        </p:nvSpPr>
        <p:spPr>
          <a:xfrm>
            <a:off x="2693427" y="972668"/>
            <a:ext cx="9108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OPERATIONS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54C160-9997-8145-BD03-CCCE848E1A01}"/>
              </a:ext>
            </a:extLst>
          </p:cNvPr>
          <p:cNvSpPr txBox="1"/>
          <p:nvPr/>
        </p:nvSpPr>
        <p:spPr>
          <a:xfrm>
            <a:off x="1219099" y="972181"/>
            <a:ext cx="3754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IEQ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B4F804-CC35-1041-AB1E-13EF1409C361}"/>
              </a:ext>
            </a:extLst>
          </p:cNvPr>
          <p:cNvSpPr txBox="1"/>
          <p:nvPr/>
        </p:nvSpPr>
        <p:spPr>
          <a:xfrm>
            <a:off x="4385911" y="968522"/>
            <a:ext cx="8739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INNOVATION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3A2B83-6235-8741-9C58-DF6DDEFBF897}"/>
              </a:ext>
            </a:extLst>
          </p:cNvPr>
          <p:cNvSpPr txBox="1"/>
          <p:nvPr/>
        </p:nvSpPr>
        <p:spPr>
          <a:xfrm>
            <a:off x="95174" y="973918"/>
            <a:ext cx="10518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ARCHITECTURE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4ECAA0-50A6-784F-B726-37DDDE7C4505}"/>
              </a:ext>
            </a:extLst>
          </p:cNvPr>
          <p:cNvSpPr txBox="1"/>
          <p:nvPr/>
        </p:nvSpPr>
        <p:spPr>
          <a:xfrm>
            <a:off x="7795668" y="968520"/>
            <a:ext cx="1215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MARET POTENTIAL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06494AF-A202-EB44-86C3-2AFCBAD7AD0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1" r="25547" b="25756"/>
          <a:stretch/>
        </p:blipFill>
        <p:spPr bwMode="auto">
          <a:xfrm>
            <a:off x="4392838" y="5623577"/>
            <a:ext cx="1474562" cy="107415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0F53409-D4F0-4CD4-BF99-F8025E26A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554"/>
            <a:ext cx="7772400" cy="1143000"/>
          </a:xfrm>
        </p:spPr>
        <p:txBody>
          <a:bodyPr/>
          <a:lstStyle/>
          <a:p>
            <a:r>
              <a:rPr lang="en-US" dirty="0"/>
              <a:t>Solar Energy Payback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FE095-D323-48EF-A59E-BA2E6F863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75" y="1601651"/>
            <a:ext cx="8574616" cy="380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1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Information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2057400"/>
            <a:ext cx="8001000" cy="4114800"/>
          </a:xfrm>
        </p:spPr>
        <p:txBody>
          <a:bodyPr/>
          <a:lstStyle/>
          <a:p>
            <a:pPr algn="ctr">
              <a:spcBef>
                <a:spcPts val="900"/>
              </a:spcBef>
              <a:buNone/>
            </a:pPr>
            <a:r>
              <a:rPr lang="en-US" sz="2800" dirty="0">
                <a:solidFill>
                  <a:schemeClr val="tx1"/>
                </a:solidFill>
              </a:rPr>
              <a:t>Applied Energy Laboratory</a:t>
            </a:r>
          </a:p>
          <a:p>
            <a:pPr algn="ctr">
              <a:spcBef>
                <a:spcPts val="900"/>
              </a:spcBef>
              <a:buNone/>
            </a:pPr>
            <a:r>
              <a:rPr lang="en-US" sz="2000" dirty="0"/>
              <a:t>https://polytechnic.purdue.edu/facilities/applied-energy-laboratory</a:t>
            </a:r>
            <a:endParaRPr lang="en-US" sz="2000" dirty="0">
              <a:solidFill>
                <a:schemeClr val="tx1"/>
              </a:solidFill>
            </a:endParaRPr>
          </a:p>
          <a:p>
            <a:pPr algn="ctr">
              <a:spcBef>
                <a:spcPts val="900"/>
              </a:spcBef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algn="ctr">
              <a:spcBef>
                <a:spcPts val="900"/>
              </a:spcBef>
              <a:buNone/>
            </a:pPr>
            <a:r>
              <a:rPr lang="en-US" sz="2800" dirty="0">
                <a:solidFill>
                  <a:schemeClr val="tx1"/>
                </a:solidFill>
              </a:rPr>
              <a:t>Bill Hutzel</a:t>
            </a:r>
          </a:p>
          <a:p>
            <a:pPr algn="ctr">
              <a:spcBef>
                <a:spcPts val="900"/>
              </a:spcBef>
              <a:buNone/>
            </a:pPr>
            <a:r>
              <a:rPr lang="en-US" sz="2800" dirty="0">
                <a:solidFill>
                  <a:schemeClr val="tx1"/>
                </a:solidFill>
              </a:rPr>
              <a:t>765-494-7528</a:t>
            </a:r>
          </a:p>
          <a:p>
            <a:pPr algn="ctr">
              <a:spcBef>
                <a:spcPts val="900"/>
              </a:spcBef>
              <a:buNone/>
            </a:pPr>
            <a:r>
              <a:rPr lang="en-US" sz="2800" dirty="0">
                <a:solidFill>
                  <a:schemeClr val="tx1"/>
                </a:solidFill>
              </a:rPr>
              <a:t>hutzelw@purdue.edu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B4B2-D35B-42FE-9A07-D92F5B7B241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5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>
          <a:xfrm>
            <a:off x="803729" y="493612"/>
            <a:ext cx="7976032" cy="736450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en-US" dirty="0">
                <a:latin typeface="+mn-lt"/>
              </a:rPr>
              <a:t>Applied Energy Laboratory (AEL)</a:t>
            </a:r>
          </a:p>
        </p:txBody>
      </p:sp>
      <p:sp>
        <p:nvSpPr>
          <p:cNvPr id="17412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5807961" cy="426720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>
                <a:ea typeface="Tahoma" pitchFamily="34" charset="0"/>
                <a:cs typeface="Tahoma" pitchFamily="34" charset="0"/>
              </a:rPr>
              <a:t>Thermodynamics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>
                <a:ea typeface="Tahoma" pitchFamily="34" charset="0"/>
                <a:cs typeface="Tahoma" pitchFamily="34" charset="0"/>
              </a:rPr>
              <a:t>Building Automation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>
                <a:ea typeface="Tahoma" pitchFamily="34" charset="0"/>
                <a:cs typeface="Tahoma" pitchFamily="34" charset="0"/>
              </a:rPr>
              <a:t>Indoor Air Quality (IAQ) 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>
                <a:ea typeface="Tahoma" pitchFamily="34" charset="0"/>
                <a:cs typeface="Tahoma" pitchFamily="34" charset="0"/>
              </a:rPr>
              <a:t>Net Zero Energy Buildings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endParaRPr lang="en-US" dirty="0"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2174FC-B96E-4571-BAC3-AFD5109FEA1A}"/>
              </a:ext>
            </a:extLst>
          </p:cNvPr>
          <p:cNvGrpSpPr/>
          <p:nvPr/>
        </p:nvGrpSpPr>
        <p:grpSpPr>
          <a:xfrm>
            <a:off x="4952999" y="1337627"/>
            <a:ext cx="4038599" cy="3485705"/>
            <a:chOff x="8665382" y="2513608"/>
            <a:chExt cx="2971799" cy="228888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10FAB33-9798-4F1B-8A47-6F2EA021289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" t="13036" r="25675" b="21462"/>
            <a:stretch/>
          </p:blipFill>
          <p:spPr bwMode="auto">
            <a:xfrm>
              <a:off x="8665382" y="2836135"/>
              <a:ext cx="2971799" cy="196635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9207334" y="2513608"/>
              <a:ext cx="1887894" cy="299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dirty="0">
                  <a:solidFill>
                    <a:schemeClr val="bg1"/>
                  </a:solidFill>
                  <a:hlinkClick r:id="rId4"/>
                </a:rPr>
                <a:t>8 kW solar array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1634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C919-D1D1-48D4-9A84-1BE474AD3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200891"/>
            <a:ext cx="7772400" cy="1143000"/>
          </a:xfrm>
        </p:spPr>
        <p:txBody>
          <a:bodyPr/>
          <a:lstStyle/>
          <a:p>
            <a:r>
              <a:rPr lang="en-US" dirty="0"/>
              <a:t>Energy Trends - Electricity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6E500-403C-4E4B-BD1A-1B64A57B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281545"/>
            <a:ext cx="8846127" cy="1828801"/>
          </a:xfrm>
        </p:spPr>
        <p:txBody>
          <a:bodyPr/>
          <a:lstStyle/>
          <a:p>
            <a:r>
              <a:rPr lang="en-US" dirty="0"/>
              <a:t>Energy use (Btu/ft</a:t>
            </a:r>
            <a:r>
              <a:rPr lang="en-US" baseline="30000" dirty="0"/>
              <a:t>2</a:t>
            </a:r>
            <a:r>
              <a:rPr lang="en-US" dirty="0"/>
              <a:t>) in buildings is declining</a:t>
            </a:r>
          </a:p>
          <a:p>
            <a:r>
              <a:rPr lang="en-US" dirty="0"/>
              <a:t>Utility rates are increasing </a:t>
            </a:r>
          </a:p>
          <a:p>
            <a:r>
              <a:rPr lang="en-US" dirty="0"/>
              <a:t>Installed cost of solar is decreasing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EAA52E-3923-490C-A7F8-CF012D780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089564"/>
            <a:ext cx="6638925" cy="2905125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AD593FB8-196F-42EA-AFB1-E62EDBFC0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552" y="6096000"/>
            <a:ext cx="422217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>
                <a:solidFill>
                  <a:srgbClr val="0000CC"/>
                </a:solidFill>
              </a:rPr>
              <a:t>Source: LBNL “Tracking the Sun”</a:t>
            </a:r>
          </a:p>
        </p:txBody>
      </p:sp>
    </p:spTree>
    <p:extLst>
      <p:ext uri="{BB962C8B-B14F-4D97-AF65-F5344CB8AC3E}">
        <p14:creationId xmlns:p14="http://schemas.microsoft.com/office/powerpoint/2010/main" val="631734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EB7C4-F4E8-4EAD-A302-B056D5559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09600"/>
            <a:ext cx="8382000" cy="1143000"/>
          </a:xfrm>
        </p:spPr>
        <p:txBody>
          <a:bodyPr/>
          <a:lstStyle/>
          <a:p>
            <a:r>
              <a:rPr lang="en-US" dirty="0"/>
              <a:t>Benefits of DER</a:t>
            </a:r>
            <a:br>
              <a:rPr lang="en-US" dirty="0"/>
            </a:br>
            <a:r>
              <a:rPr lang="en-US" dirty="0"/>
              <a:t>(Distributed Energy Resources)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CA50E-A046-4B69-99AC-59B64A4BB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Grid Independence / Security</a:t>
            </a:r>
          </a:p>
          <a:p>
            <a:pPr>
              <a:lnSpc>
                <a:spcPct val="150000"/>
              </a:lnSpc>
            </a:pPr>
            <a:r>
              <a:rPr lang="en-US" dirty="0"/>
              <a:t>Resilience</a:t>
            </a:r>
          </a:p>
          <a:p>
            <a:pPr>
              <a:lnSpc>
                <a:spcPct val="150000"/>
              </a:lnSpc>
            </a:pPr>
            <a:r>
              <a:rPr lang="en-US" dirty="0"/>
              <a:t>Environmental </a:t>
            </a:r>
          </a:p>
          <a:p>
            <a:pPr>
              <a:lnSpc>
                <a:spcPct val="150000"/>
              </a:lnSpc>
            </a:pPr>
            <a:r>
              <a:rPr lang="en-US" dirty="0"/>
              <a:t>Cost Savings?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26055F-583D-4162-8C08-EEC8D695A6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</a:blip>
          <a:stretch>
            <a:fillRect/>
          </a:stretch>
        </p:blipFill>
        <p:spPr>
          <a:xfrm>
            <a:off x="4343400" y="3124200"/>
            <a:ext cx="2667000" cy="298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53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808A1-3B62-4F9D-BBF2-CBDAF7FC9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40072"/>
            <a:ext cx="8382000" cy="1143000"/>
          </a:xfrm>
        </p:spPr>
        <p:txBody>
          <a:bodyPr/>
          <a:lstStyle/>
          <a:p>
            <a:r>
              <a:rPr lang="en-US" dirty="0"/>
              <a:t>Challenges of DER </a:t>
            </a:r>
            <a:br>
              <a:rPr lang="en-US" dirty="0"/>
            </a:br>
            <a:r>
              <a:rPr lang="en-US" dirty="0"/>
              <a:t>(Distributed Energy Resources)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39B26-DFAE-414A-818E-76AB73479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905000"/>
            <a:ext cx="8305800" cy="40386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Public Acceptance</a:t>
            </a:r>
          </a:p>
          <a:p>
            <a:pPr>
              <a:lnSpc>
                <a:spcPct val="120000"/>
              </a:lnSpc>
            </a:pPr>
            <a:r>
              <a:rPr lang="en-US" dirty="0"/>
              <a:t>Operation &amp; Maintenance</a:t>
            </a:r>
          </a:p>
          <a:p>
            <a:pPr>
              <a:lnSpc>
                <a:spcPct val="120000"/>
              </a:lnSpc>
            </a:pPr>
            <a:r>
              <a:rPr lang="en-US" dirty="0"/>
              <a:t>First Cost / Risk</a:t>
            </a:r>
          </a:p>
          <a:p>
            <a:pPr>
              <a:lnSpc>
                <a:spcPct val="120000"/>
              </a:lnSpc>
            </a:pPr>
            <a:r>
              <a:rPr lang="en-US" dirty="0"/>
              <a:t>Grid Interactions</a:t>
            </a:r>
          </a:p>
          <a:p>
            <a:pPr>
              <a:lnSpc>
                <a:spcPct val="120000"/>
              </a:lnSpc>
            </a:pPr>
            <a:r>
              <a:rPr lang="en-US" dirty="0"/>
              <a:t>Municipality Interactions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Permitting, Inspections, Emergency Response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D3336-5812-419A-841C-2808C87A5C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3000"/>
          </a:blip>
          <a:srcRect l="4584" t="7203"/>
          <a:stretch/>
        </p:blipFill>
        <p:spPr>
          <a:xfrm>
            <a:off x="5726544" y="2209800"/>
            <a:ext cx="3196809" cy="322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77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A0906-01B6-42CE-80E2-2C5A3B094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Economics of Solar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22AEA-6A29-4E35-A8D3-DB06276E7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1"/>
            <a:ext cx="7772400" cy="4374828"/>
          </a:xfrm>
        </p:spPr>
        <p:txBody>
          <a:bodyPr/>
          <a:lstStyle/>
          <a:p>
            <a:r>
              <a:rPr lang="en-US" dirty="0"/>
              <a:t>First Cost – on the order of $2.50 / Watt</a:t>
            </a:r>
          </a:p>
          <a:p>
            <a:r>
              <a:rPr lang="en-US" dirty="0"/>
              <a:t>Incentives</a:t>
            </a:r>
          </a:p>
          <a:p>
            <a:pPr lvl="1"/>
            <a:r>
              <a:rPr lang="en-US" dirty="0"/>
              <a:t>Federal – 30% tax credit being phased out</a:t>
            </a:r>
          </a:p>
          <a:p>
            <a:pPr lvl="1"/>
            <a:r>
              <a:rPr lang="en-US" dirty="0"/>
              <a:t>State – property tax exemption</a:t>
            </a:r>
          </a:p>
          <a:p>
            <a:pPr lvl="1"/>
            <a:r>
              <a:rPr lang="en-US" dirty="0"/>
              <a:t>Utility - varies</a:t>
            </a:r>
          </a:p>
          <a:p>
            <a:r>
              <a:rPr lang="en-US" dirty="0"/>
              <a:t>Financial impact for Indiana</a:t>
            </a:r>
          </a:p>
          <a:p>
            <a:pPr lvl="1"/>
            <a:r>
              <a:rPr lang="en-US" dirty="0"/>
              <a:t>10 to 15 year payback</a:t>
            </a:r>
          </a:p>
          <a:p>
            <a:pPr lvl="1"/>
            <a:r>
              <a:rPr lang="en-US" dirty="0"/>
              <a:t>7 to 10% ROI</a:t>
            </a:r>
          </a:p>
        </p:txBody>
      </p:sp>
    </p:spTree>
    <p:extLst>
      <p:ext uri="{BB962C8B-B14F-4D97-AF65-F5344CB8AC3E}">
        <p14:creationId xmlns:p14="http://schemas.microsoft.com/office/powerpoint/2010/main" val="850393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36F83-7467-4465-8331-C22246331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dirty="0"/>
              <a:t>Indiana Net Metering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32591-EAD7-48C8-BC30-7DA8ED3B0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4343400"/>
          </a:xfrm>
        </p:spPr>
        <p:txBody>
          <a:bodyPr/>
          <a:lstStyle/>
          <a:p>
            <a:r>
              <a:rPr lang="en-US" dirty="0"/>
              <a:t>Net metering is the agreement that requires utilities to buy DER</a:t>
            </a:r>
          </a:p>
          <a:p>
            <a:r>
              <a:rPr lang="en-US" dirty="0"/>
              <a:t>Many states tie net metering rates to the </a:t>
            </a:r>
            <a:r>
              <a:rPr lang="en-US" i="1" dirty="0"/>
              <a:t>retail</a:t>
            </a:r>
            <a:r>
              <a:rPr lang="en-US" dirty="0"/>
              <a:t> cost of electricity</a:t>
            </a:r>
          </a:p>
          <a:p>
            <a:r>
              <a:rPr lang="en-US" dirty="0"/>
              <a:t>Indiana ties net metering rates to the </a:t>
            </a:r>
            <a:r>
              <a:rPr lang="en-US" i="1" dirty="0"/>
              <a:t>cost of generation</a:t>
            </a:r>
          </a:p>
          <a:p>
            <a:r>
              <a:rPr lang="en-US" b="1" i="1" dirty="0"/>
              <a:t>DER OWNERS SHOULD USE ALL OF THE ELECTRICITY THEY GENERATE</a:t>
            </a:r>
          </a:p>
        </p:txBody>
      </p:sp>
    </p:spTree>
    <p:extLst>
      <p:ext uri="{BB962C8B-B14F-4D97-AF65-F5344CB8AC3E}">
        <p14:creationId xmlns:p14="http://schemas.microsoft.com/office/powerpoint/2010/main" val="3075526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E342E-DB69-47B9-BB21-C398695AF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Case Study</a:t>
            </a:r>
            <a:br>
              <a:rPr lang="en-US" dirty="0"/>
            </a:br>
            <a:r>
              <a:rPr lang="en-US" dirty="0"/>
              <a:t>James Cole Elementary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B6254F-1DAC-4823-AF80-B87EE6146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870166"/>
            <a:ext cx="6228062" cy="3503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86CA4-D286-4A2C-AC44-337B121FA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91" y="1944452"/>
            <a:ext cx="893460" cy="91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BE7A91-6587-4AA2-96D5-7DC54851238E}"/>
              </a:ext>
            </a:extLst>
          </p:cNvPr>
          <p:cNvSpPr/>
          <p:nvPr/>
        </p:nvSpPr>
        <p:spPr>
          <a:xfrm>
            <a:off x="6889172" y="3200400"/>
            <a:ext cx="2107043" cy="1843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en-US" sz="2000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nd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Place Finish in 2020 Competition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6E344D-552E-44EF-8F32-850711F8704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889172" y="1951379"/>
            <a:ext cx="1966901" cy="1046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DD941A-E43B-49E9-BF66-92680B67C68A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1" r="25547" b="25756"/>
          <a:stretch/>
        </p:blipFill>
        <p:spPr bwMode="auto">
          <a:xfrm>
            <a:off x="4114800" y="5562600"/>
            <a:ext cx="1676400" cy="11628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3172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49C3B2-0557-B94E-8BCF-F85B647C8C16}"/>
              </a:ext>
            </a:extLst>
          </p:cNvPr>
          <p:cNvSpPr txBox="1"/>
          <p:nvPr/>
        </p:nvSpPr>
        <p:spPr>
          <a:xfrm>
            <a:off x="1111594" y="939876"/>
            <a:ext cx="16219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40009F-3307-1A44-B490-69ADACAB87BD}"/>
              </a:ext>
            </a:extLst>
          </p:cNvPr>
          <p:cNvSpPr/>
          <p:nvPr/>
        </p:nvSpPr>
        <p:spPr>
          <a:xfrm>
            <a:off x="6287538" y="850438"/>
            <a:ext cx="2281844" cy="513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E35E5E-EA92-44AA-B8EA-EF654E0B450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3" t="10923" r="16651" b="9625"/>
          <a:stretch/>
        </p:blipFill>
        <p:spPr bwMode="auto">
          <a:xfrm>
            <a:off x="259155" y="1642702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A504AD-4F9E-4583-A4E4-67C9159092C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5" y="4366367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A05B29-0FE2-4265-9815-F60F6EE132A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378" y="4396319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A711BB-D53C-4EC3-915A-7057BC994C2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53" y="3010356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644216-453B-4B96-A2DD-C93D54B3A89D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18713"/>
          <a:stretch/>
        </p:blipFill>
        <p:spPr bwMode="auto">
          <a:xfrm>
            <a:off x="5066378" y="1644933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E8F548-097B-4BBF-9084-596A6075C3F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5" y="3010356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C43F027-09C8-D043-AC60-C5358A08C34C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1" r="25547" b="25756"/>
          <a:stretch/>
        </p:blipFill>
        <p:spPr bwMode="auto">
          <a:xfrm>
            <a:off x="4379097" y="5617849"/>
            <a:ext cx="1683654" cy="116892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5ED58C-1039-47BC-84C1-F14FBB9C8A20}"/>
              </a:ext>
            </a:extLst>
          </p:cNvPr>
          <p:cNvSpPr/>
          <p:nvPr/>
        </p:nvSpPr>
        <p:spPr>
          <a:xfrm>
            <a:off x="1377251" y="1905525"/>
            <a:ext cx="3134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/>
              <a:t>Energy efficiency upgrades help finance the solar energy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92E1DD-D67E-4612-86EC-253651F94137}"/>
              </a:ext>
            </a:extLst>
          </p:cNvPr>
          <p:cNvSpPr/>
          <p:nvPr/>
        </p:nvSpPr>
        <p:spPr>
          <a:xfrm>
            <a:off x="1342832" y="4763138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Increasing sustainability education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AEAD69-CEC7-4DAF-98ED-B47E9ACD452C}"/>
              </a:ext>
            </a:extLst>
          </p:cNvPr>
          <p:cNvSpPr/>
          <p:nvPr/>
        </p:nvSpPr>
        <p:spPr>
          <a:xfrm>
            <a:off x="6180849" y="4181701"/>
            <a:ext cx="2886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Reasonable financial ROI</a:t>
            </a:r>
          </a:p>
          <a:p>
            <a:pPr algn="ctr"/>
            <a:r>
              <a:rPr lang="en-US" sz="1800" b="1" i="1" dirty="0"/>
              <a:t>TSC’s electric rates increase by 16% next year!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4D50F8-A7D9-4746-A8A8-43E61E351675}"/>
              </a:ext>
            </a:extLst>
          </p:cNvPr>
          <p:cNvSpPr/>
          <p:nvPr/>
        </p:nvSpPr>
        <p:spPr>
          <a:xfrm>
            <a:off x="1402651" y="3323965"/>
            <a:ext cx="3134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Model for school renovations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46B3D1-04DB-463F-AD3B-338617EA6C28}"/>
              </a:ext>
            </a:extLst>
          </p:cNvPr>
          <p:cNvSpPr/>
          <p:nvPr/>
        </p:nvSpPr>
        <p:spPr>
          <a:xfrm>
            <a:off x="6238557" y="3323964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Disaster recovery center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666FCA-266A-49E1-8D36-C59274DE0D20}"/>
              </a:ext>
            </a:extLst>
          </p:cNvPr>
          <p:cNvSpPr/>
          <p:nvPr/>
        </p:nvSpPr>
        <p:spPr>
          <a:xfrm>
            <a:off x="6287537" y="1986555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/>
              <a:t>Mindfulness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772304-D4EC-4287-AF54-A09619C63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08" y="338278"/>
            <a:ext cx="8458200" cy="1143000"/>
          </a:xfrm>
        </p:spPr>
        <p:txBody>
          <a:bodyPr/>
          <a:lstStyle/>
          <a:p>
            <a:r>
              <a:rPr lang="en-US" dirty="0"/>
              <a:t>Motivations for Net Zero Energy</a:t>
            </a:r>
          </a:p>
        </p:txBody>
      </p:sp>
    </p:spTree>
    <p:extLst>
      <p:ext uri="{BB962C8B-B14F-4D97-AF65-F5344CB8AC3E}">
        <p14:creationId xmlns:p14="http://schemas.microsoft.com/office/powerpoint/2010/main" val="50006364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ヒラギノ角ゴ Pro W3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3F4F12AB7E8B4CA36163DE1786C39A" ma:contentTypeVersion="3" ma:contentTypeDescription="Create a new document." ma:contentTypeScope="" ma:versionID="fb3038be28bc784d8bf49ca90fcbe0c5">
  <xsd:schema xmlns:xsd="http://www.w3.org/2001/XMLSchema" xmlns:xs="http://www.w3.org/2001/XMLSchema" xmlns:p="http://schemas.microsoft.com/office/2006/metadata/properties" xmlns:ns1="http://schemas.microsoft.com/sharepoint/v3" xmlns:ns2="3586257f-d17b-4174-95ba-84c7efb4b691" targetNamespace="http://schemas.microsoft.com/office/2006/metadata/properties" ma:root="true" ma:fieldsID="fe7e2c370861cae7a8fe7da3ccc4c61e" ns1:_="" ns2:_="">
    <xsd:import namespace="http://schemas.microsoft.com/sharepoint/v3"/>
    <xsd:import namespace="3586257f-d17b-4174-95ba-84c7efb4b69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ument_x0020_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86257f-d17b-4174-95ba-84c7efb4b691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10" nillable="true" ma:displayName="Document type" ma:default="Ag Research Fund Scholarship" ma:format="Dropdown" ma:internalName="Document_x0020_type">
      <xsd:simpleType>
        <xsd:union memberTypes="dms:Text">
          <xsd:simpleType>
            <xsd:restriction base="dms:Choice">
              <xsd:enumeration value="Ag Research Fund Scholarship"/>
              <xsd:enumeration value="ARP Assistantship Info"/>
              <xsd:enumeration value="ARP Award"/>
              <xsd:enumeration value="ARP Statistical Reports"/>
              <xsd:enumeration value="FAIR"/>
              <xsd:enumeration value="Farm Policy Study Group"/>
              <xsd:enumeration value="HATCH - CRIS NIMSS"/>
              <xsd:enumeration value="MOG Info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Document_x0020_type xmlns="3586257f-d17b-4174-95ba-84c7efb4b691">Ag Research Fund Scholarship</Document_x0020_type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0BD655D-D8A4-4F9B-9DD2-0961B9C782E3}"/>
</file>

<file path=customXml/itemProps2.xml><?xml version="1.0" encoding="utf-8"?>
<ds:datastoreItem xmlns:ds="http://schemas.openxmlformats.org/officeDocument/2006/customXml" ds:itemID="{3F627630-84EE-4530-89A2-DA43B26352B7}"/>
</file>

<file path=customXml/itemProps3.xml><?xml version="1.0" encoding="utf-8"?>
<ds:datastoreItem xmlns:ds="http://schemas.openxmlformats.org/officeDocument/2006/customXml" ds:itemID="{84C2A179-8560-4278-8BAA-DF15A758960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</TotalTime>
  <Words>477</Words>
  <Application>Microsoft Office PowerPoint</Application>
  <PresentationFormat>On-screen Show (4:3)</PresentationFormat>
  <Paragraphs>126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Batang</vt:lpstr>
      <vt:lpstr>Arial</vt:lpstr>
      <vt:lpstr>Arial Narrow</vt:lpstr>
      <vt:lpstr>Calibri</vt:lpstr>
      <vt:lpstr>Tahoma</vt:lpstr>
      <vt:lpstr>Times New Roman</vt:lpstr>
      <vt:lpstr>ヒラギノ角ゴ Pro W3</vt:lpstr>
      <vt:lpstr>Blank Presentation</vt:lpstr>
      <vt:lpstr>Renewable Energy  Practice in Indiana</vt:lpstr>
      <vt:lpstr>Applied Energy Laboratory (AEL)</vt:lpstr>
      <vt:lpstr>Energy Trends - Electricity</vt:lpstr>
      <vt:lpstr>Benefits of DER (Distributed Energy Resources)</vt:lpstr>
      <vt:lpstr>Challenges of DER  (Distributed Energy Resources)</vt:lpstr>
      <vt:lpstr>Economics of Solar</vt:lpstr>
      <vt:lpstr>Indiana Net Metering</vt:lpstr>
      <vt:lpstr>Case Study James Cole Elementary</vt:lpstr>
      <vt:lpstr>Motivations for Net Zero Energy</vt:lpstr>
      <vt:lpstr>Resilience</vt:lpstr>
      <vt:lpstr>Solar Options for Schools</vt:lpstr>
      <vt:lpstr>Coordinating with the  Area Planning Commission</vt:lpstr>
      <vt:lpstr>Energy Efficiency Payback</vt:lpstr>
      <vt:lpstr>Solar Energy Payback</vt:lpstr>
      <vt:lpstr>Further Information</vt:lpstr>
    </vt:vector>
  </TitlesOfParts>
  <Company>Energy Center at Discovery Park, 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Smoldt</dc:creator>
  <cp:lastModifiedBy>Hutzel, William J</cp:lastModifiedBy>
  <cp:revision>48</cp:revision>
  <cp:lastPrinted>2019-09-06T20:03:53Z</cp:lastPrinted>
  <dcterms:created xsi:type="dcterms:W3CDTF">2007-11-07T19:38:37Z</dcterms:created>
  <dcterms:modified xsi:type="dcterms:W3CDTF">2020-07-06T15:23:00Z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0x0101006F3F4F12AB7E8B4CA36163DE1786C39A</vt:lpwstr>
  </property>
</Properties>
</file>