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s/slide1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9.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Masters/slideMaster2.xml" ContentType="application/vnd.openxmlformats-officedocument.presentationml.slideMaster+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16.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5.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sldIdLst>
    <p:sldId id="309" r:id="rId3"/>
    <p:sldId id="326" r:id="rId4"/>
    <p:sldId id="313" r:id="rId5"/>
    <p:sldId id="322" r:id="rId6"/>
    <p:sldId id="319" r:id="rId7"/>
    <p:sldId id="316" r:id="rId8"/>
    <p:sldId id="327" r:id="rId9"/>
    <p:sldId id="318" r:id="rId10"/>
    <p:sldId id="333" r:id="rId11"/>
    <p:sldId id="334" r:id="rId12"/>
    <p:sldId id="323" r:id="rId13"/>
    <p:sldId id="328" r:id="rId14"/>
    <p:sldId id="325" r:id="rId15"/>
    <p:sldId id="329" r:id="rId16"/>
    <p:sldId id="284" r:id="rId17"/>
    <p:sldId id="285" r:id="rId18"/>
    <p:sldId id="286" r:id="rId19"/>
    <p:sldId id="331" r:id="rId20"/>
    <p:sldId id="283" r:id="rId21"/>
    <p:sldId id="282" r:id="rId22"/>
    <p:sldId id="281" r:id="rId23"/>
    <p:sldId id="533" r:id="rId24"/>
    <p:sldId id="335" r:id="rId25"/>
    <p:sldId id="336" r:id="rId26"/>
    <p:sldId id="353" r:id="rId27"/>
    <p:sldId id="264" r:id="rId28"/>
    <p:sldId id="256" r:id="rId29"/>
    <p:sldId id="539" r:id="rId30"/>
    <p:sldId id="540" r:id="rId31"/>
    <p:sldId id="352" r:id="rId32"/>
    <p:sldId id="348" r:id="rId33"/>
    <p:sldId id="344" r:id="rId34"/>
    <p:sldId id="337" r:id="rId35"/>
    <p:sldId id="536" r:id="rId36"/>
    <p:sldId id="35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5200"/>
    <a:srgbClr val="006FC1"/>
    <a:srgbClr val="FF9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589" autoAdjust="0"/>
    <p:restoredTop sz="83384" autoAdjust="0"/>
  </p:normalViewPr>
  <p:slideViewPr>
    <p:cSldViewPr snapToGrid="0">
      <p:cViewPr varScale="1">
        <p:scale>
          <a:sx n="94" d="100"/>
          <a:sy n="94" d="100"/>
        </p:scale>
        <p:origin x="2280" y="184"/>
      </p:cViewPr>
      <p:guideLst>
        <p:guide orient="horz" pos="2160"/>
        <p:guide pos="2880"/>
      </p:guideLst>
    </p:cSldViewPr>
  </p:slideViewPr>
  <p:notesTextViewPr>
    <p:cViewPr>
      <p:scale>
        <a:sx n="1" d="1"/>
        <a:sy n="1" d="1"/>
      </p:scale>
      <p:origin x="0" y="0"/>
    </p:cViewPr>
  </p:notesTextViewPr>
  <p:sorterViewPr>
    <p:cViewPr varScale="1">
      <p:scale>
        <a:sx n="1" d="1"/>
        <a:sy n="1" d="1"/>
      </p:scale>
      <p:origin x="0" y="-226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900FD-7C4A-4CEF-9D39-D76911C8142D}" type="datetimeFigureOut">
              <a:rPr lang="en-US" smtClean="0"/>
              <a:t>7/19/2019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B6E23-5BAA-4D27-ABF6-0086885C734D}" type="slidenum">
              <a:rPr lang="en-US" smtClean="0"/>
              <a:t>‹#›</a:t>
            </a:fld>
            <a:endParaRPr lang="en-US"/>
          </a:p>
        </p:txBody>
      </p:sp>
    </p:spTree>
    <p:extLst>
      <p:ext uri="{BB962C8B-B14F-4D97-AF65-F5344CB8AC3E}">
        <p14:creationId xmlns:p14="http://schemas.microsoft.com/office/powerpoint/2010/main" val="294809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A1E2B66-D9B8-F94E-A4F3-5CCEAF529677}"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2779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Warming in all seasons</a:t>
            </a:r>
          </a:p>
          <a:p>
            <a:r>
              <a:rPr lang="en-US" dirty="0"/>
              <a:t>Even more drastic warming by late century</a:t>
            </a:r>
          </a:p>
        </p:txBody>
      </p:sp>
      <p:sp>
        <p:nvSpPr>
          <p:cNvPr id="4" name="Slide Number Placeholder 3"/>
          <p:cNvSpPr>
            <a:spLocks noGrp="1"/>
          </p:cNvSpPr>
          <p:nvPr>
            <p:ph type="sldNum" sz="quarter" idx="10"/>
          </p:nvPr>
        </p:nvSpPr>
        <p:spPr/>
        <p:txBody>
          <a:bodyPr/>
          <a:lstStyle/>
          <a:p>
            <a:fld id="{247B6E23-5BAA-4D27-ABF6-0086885C734D}" type="slidenum">
              <a:rPr lang="en-US" smtClean="0"/>
              <a:t>11</a:t>
            </a:fld>
            <a:endParaRPr lang="en-US"/>
          </a:p>
        </p:txBody>
      </p:sp>
    </p:spTree>
    <p:extLst>
      <p:ext uri="{BB962C8B-B14F-4D97-AF65-F5344CB8AC3E}">
        <p14:creationId xmlns:p14="http://schemas.microsoft.com/office/powerpoint/2010/main" val="368842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Warming in all seasons</a:t>
            </a:r>
          </a:p>
          <a:p>
            <a:r>
              <a:rPr lang="en-US" dirty="0"/>
              <a:t>Even more drastic warming by late century</a:t>
            </a:r>
          </a:p>
        </p:txBody>
      </p:sp>
      <p:sp>
        <p:nvSpPr>
          <p:cNvPr id="4" name="Slide Number Placeholder 3"/>
          <p:cNvSpPr>
            <a:spLocks noGrp="1"/>
          </p:cNvSpPr>
          <p:nvPr>
            <p:ph type="sldNum" sz="quarter" idx="10"/>
          </p:nvPr>
        </p:nvSpPr>
        <p:spPr/>
        <p:txBody>
          <a:bodyPr/>
          <a:lstStyle/>
          <a:p>
            <a:fld id="{247B6E23-5BAA-4D27-ABF6-0086885C734D}" type="slidenum">
              <a:rPr lang="en-US" smtClean="0"/>
              <a:t>12</a:t>
            </a:fld>
            <a:endParaRPr lang="en-US"/>
          </a:p>
        </p:txBody>
      </p:sp>
    </p:spTree>
    <p:extLst>
      <p:ext uri="{BB962C8B-B14F-4D97-AF65-F5344CB8AC3E}">
        <p14:creationId xmlns:p14="http://schemas.microsoft.com/office/powerpoint/2010/main" val="367581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Also expect more rain coming in heavy downpours</a:t>
            </a:r>
          </a:p>
        </p:txBody>
      </p:sp>
      <p:sp>
        <p:nvSpPr>
          <p:cNvPr id="4" name="Slide Number Placeholder 3"/>
          <p:cNvSpPr>
            <a:spLocks noGrp="1"/>
          </p:cNvSpPr>
          <p:nvPr>
            <p:ph type="sldNum" sz="quarter" idx="10"/>
          </p:nvPr>
        </p:nvSpPr>
        <p:spPr/>
        <p:txBody>
          <a:bodyPr/>
          <a:lstStyle/>
          <a:p>
            <a:fld id="{247B6E23-5BAA-4D27-ABF6-0086885C734D}" type="slidenum">
              <a:rPr lang="en-US" smtClean="0"/>
              <a:t>13</a:t>
            </a:fld>
            <a:endParaRPr lang="en-US"/>
          </a:p>
        </p:txBody>
      </p:sp>
    </p:spTree>
    <p:extLst>
      <p:ext uri="{BB962C8B-B14F-4D97-AF65-F5344CB8AC3E}">
        <p14:creationId xmlns:p14="http://schemas.microsoft.com/office/powerpoint/2010/main" val="2140033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Also expect more rain coming in heavy downpours</a:t>
            </a:r>
          </a:p>
        </p:txBody>
      </p:sp>
      <p:sp>
        <p:nvSpPr>
          <p:cNvPr id="4" name="Slide Number Placeholder 3"/>
          <p:cNvSpPr>
            <a:spLocks noGrp="1"/>
          </p:cNvSpPr>
          <p:nvPr>
            <p:ph type="sldNum" sz="quarter" idx="10"/>
          </p:nvPr>
        </p:nvSpPr>
        <p:spPr/>
        <p:txBody>
          <a:bodyPr/>
          <a:lstStyle/>
          <a:p>
            <a:fld id="{247B6E23-5BAA-4D27-ABF6-0086885C734D}" type="slidenum">
              <a:rPr lang="en-US" smtClean="0"/>
              <a:t>14</a:t>
            </a:fld>
            <a:endParaRPr lang="en-US"/>
          </a:p>
        </p:txBody>
      </p:sp>
    </p:spTree>
    <p:extLst>
      <p:ext uri="{BB962C8B-B14F-4D97-AF65-F5344CB8AC3E}">
        <p14:creationId xmlns:p14="http://schemas.microsoft.com/office/powerpoint/2010/main" val="2097197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Also expect more rain coming in heavy downpours</a:t>
            </a:r>
          </a:p>
        </p:txBody>
      </p:sp>
      <p:sp>
        <p:nvSpPr>
          <p:cNvPr id="4" name="Slide Number Placeholder 3"/>
          <p:cNvSpPr>
            <a:spLocks noGrp="1"/>
          </p:cNvSpPr>
          <p:nvPr>
            <p:ph type="sldNum" sz="quarter" idx="10"/>
          </p:nvPr>
        </p:nvSpPr>
        <p:spPr/>
        <p:txBody>
          <a:bodyPr/>
          <a:lstStyle/>
          <a:p>
            <a:fld id="{247B6E23-5BAA-4D27-ABF6-0086885C734D}" type="slidenum">
              <a:rPr lang="en-US" smtClean="0"/>
              <a:t>18</a:t>
            </a:fld>
            <a:endParaRPr lang="en-US"/>
          </a:p>
        </p:txBody>
      </p:sp>
    </p:spTree>
    <p:extLst>
      <p:ext uri="{BB962C8B-B14F-4D97-AF65-F5344CB8AC3E}">
        <p14:creationId xmlns:p14="http://schemas.microsoft.com/office/powerpoint/2010/main" val="734757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B6E23-5BAA-4D27-ABF6-0086885C734D}" type="slidenum">
              <a:rPr lang="en-US" smtClean="0"/>
              <a:t>22</a:t>
            </a:fld>
            <a:endParaRPr lang="en-US"/>
          </a:p>
        </p:txBody>
      </p:sp>
    </p:spTree>
    <p:extLst>
      <p:ext uri="{BB962C8B-B14F-4D97-AF65-F5344CB8AC3E}">
        <p14:creationId xmlns:p14="http://schemas.microsoft.com/office/powerpoint/2010/main" val="2909415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B6E23-5BAA-4D27-ABF6-0086885C734D}" type="slidenum">
              <a:rPr lang="en-US" smtClean="0"/>
              <a:t>23</a:t>
            </a:fld>
            <a:endParaRPr lang="en-US"/>
          </a:p>
        </p:txBody>
      </p:sp>
    </p:spTree>
    <p:extLst>
      <p:ext uri="{BB962C8B-B14F-4D97-AF65-F5344CB8AC3E}">
        <p14:creationId xmlns:p14="http://schemas.microsoft.com/office/powerpoint/2010/main" val="1217476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days suitable for field work in April, May and June (as estimated based on simulated surface soil moisture, a relationship that has been validated with crop progress reporting data) is projected to decrease on average, but also to get more variable.  So in dry years, planting can happen much earlier, but in over 50% of the time, it will be much later.</a:t>
            </a:r>
          </a:p>
        </p:txBody>
      </p:sp>
      <p:sp>
        <p:nvSpPr>
          <p:cNvPr id="4" name="Slide Number Placeholder 3"/>
          <p:cNvSpPr>
            <a:spLocks noGrp="1"/>
          </p:cNvSpPr>
          <p:nvPr>
            <p:ph type="sldNum" sz="quarter" idx="10"/>
          </p:nvPr>
        </p:nvSpPr>
        <p:spPr/>
        <p:txBody>
          <a:bodyPr/>
          <a:lstStyle/>
          <a:p>
            <a:fld id="{247B6E23-5BAA-4D27-ABF6-0086885C734D}" type="slidenum">
              <a:rPr lang="en-US" smtClean="0"/>
              <a:t>24</a:t>
            </a:fld>
            <a:endParaRPr lang="en-US"/>
          </a:p>
        </p:txBody>
      </p:sp>
    </p:spTree>
    <p:extLst>
      <p:ext uri="{BB962C8B-B14F-4D97-AF65-F5344CB8AC3E}">
        <p14:creationId xmlns:p14="http://schemas.microsoft.com/office/powerpoint/2010/main" val="1408492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Conservation practices that capture drainflow during the non-growing season may mitigate increased nitrate loss.</a:t>
            </a:r>
          </a:p>
          <a:p>
            <a:r>
              <a:rPr lang="en-US" dirty="0"/>
              <a:t>Although irrigation may offset yield losses in corn and soybean, in most locations in Indiana irrigation will not be profitable, at current (2018) prices</a:t>
            </a:r>
          </a:p>
          <a:p>
            <a:endParaRPr lang="en-US" dirty="0"/>
          </a:p>
        </p:txBody>
      </p:sp>
      <p:sp>
        <p:nvSpPr>
          <p:cNvPr id="4" name="Slide Number Placeholder 3"/>
          <p:cNvSpPr>
            <a:spLocks noGrp="1"/>
          </p:cNvSpPr>
          <p:nvPr>
            <p:ph type="sldNum" sz="quarter" idx="10"/>
          </p:nvPr>
        </p:nvSpPr>
        <p:spPr/>
        <p:txBody>
          <a:bodyPr/>
          <a:lstStyle/>
          <a:p>
            <a:fld id="{247B6E23-5BAA-4D27-ABF6-0086885C734D}" type="slidenum">
              <a:rPr lang="en-US" smtClean="0"/>
              <a:t>25</a:t>
            </a:fld>
            <a:endParaRPr lang="en-US"/>
          </a:p>
        </p:txBody>
      </p:sp>
    </p:spTree>
    <p:extLst>
      <p:ext uri="{BB962C8B-B14F-4D97-AF65-F5344CB8AC3E}">
        <p14:creationId xmlns:p14="http://schemas.microsoft.com/office/powerpoint/2010/main" val="4283377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Conservation practices that capture drainflow during the non-growing season may mitigate increased nitrate loss.</a:t>
            </a:r>
          </a:p>
          <a:p>
            <a:r>
              <a:rPr lang="en-US" dirty="0"/>
              <a:t>Although irrigation may offset yield losses in corn and soybean, in most locations in Indiana irrigation will not be profitable, at current (2018) prices</a:t>
            </a:r>
          </a:p>
          <a:p>
            <a:endParaRPr lang="en-US" dirty="0"/>
          </a:p>
        </p:txBody>
      </p:sp>
      <p:sp>
        <p:nvSpPr>
          <p:cNvPr id="4" name="Slide Number Placeholder 3"/>
          <p:cNvSpPr>
            <a:spLocks noGrp="1"/>
          </p:cNvSpPr>
          <p:nvPr>
            <p:ph type="sldNum" sz="quarter" idx="10"/>
          </p:nvPr>
        </p:nvSpPr>
        <p:spPr/>
        <p:txBody>
          <a:bodyPr/>
          <a:lstStyle/>
          <a:p>
            <a:fld id="{247B6E23-5BAA-4D27-ABF6-0086885C734D}" type="slidenum">
              <a:rPr lang="en-US" smtClean="0"/>
              <a:t>29</a:t>
            </a:fld>
            <a:endParaRPr lang="en-US"/>
          </a:p>
        </p:txBody>
      </p:sp>
    </p:spTree>
    <p:extLst>
      <p:ext uri="{BB962C8B-B14F-4D97-AF65-F5344CB8AC3E}">
        <p14:creationId xmlns:p14="http://schemas.microsoft.com/office/powerpoint/2010/main" val="40550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annual means at global and regional scales is not sufficient for producers to understand the complexity of the changes they are </a:t>
            </a:r>
            <a:r>
              <a:rPr lang="en-US" dirty="0" err="1"/>
              <a:t>facicng</a:t>
            </a:r>
            <a:r>
              <a:rPr lang="en-US" dirty="0"/>
              <a:t>.</a:t>
            </a:r>
          </a:p>
        </p:txBody>
      </p:sp>
      <p:sp>
        <p:nvSpPr>
          <p:cNvPr id="4" name="Slide Number Placeholder 3"/>
          <p:cNvSpPr>
            <a:spLocks noGrp="1"/>
          </p:cNvSpPr>
          <p:nvPr>
            <p:ph type="sldNum" sz="quarter" idx="10"/>
          </p:nvPr>
        </p:nvSpPr>
        <p:spPr/>
        <p:txBody>
          <a:bodyPr/>
          <a:lstStyle/>
          <a:p>
            <a:fld id="{FDDF8D5B-4B86-4D47-ADD9-310F6210EA09}" type="slidenum">
              <a:rPr lang="en-US" smtClean="0"/>
              <a:t>2</a:t>
            </a:fld>
            <a:endParaRPr lang="en-US"/>
          </a:p>
        </p:txBody>
      </p:sp>
    </p:spTree>
    <p:extLst>
      <p:ext uri="{BB962C8B-B14F-4D97-AF65-F5344CB8AC3E}">
        <p14:creationId xmlns:p14="http://schemas.microsoft.com/office/powerpoint/2010/main" val="2587376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VERBALLY DESCRIBE: Adopting management practices that improve overall soil quality, such as increased plant diversity, cover crops and reduced/no-till systems, can build soil organic matter even as temperatures warm. </a:t>
            </a:r>
          </a:p>
        </p:txBody>
      </p:sp>
      <p:sp>
        <p:nvSpPr>
          <p:cNvPr id="4" name="Slide Number Placeholder 3"/>
          <p:cNvSpPr>
            <a:spLocks noGrp="1"/>
          </p:cNvSpPr>
          <p:nvPr>
            <p:ph type="sldNum" sz="quarter" idx="10"/>
          </p:nvPr>
        </p:nvSpPr>
        <p:spPr/>
        <p:txBody>
          <a:bodyPr/>
          <a:lstStyle/>
          <a:p>
            <a:fld id="{247B6E23-5BAA-4D27-ABF6-0086885C734D}" type="slidenum">
              <a:rPr lang="en-US" smtClean="0"/>
              <a:t>30</a:t>
            </a:fld>
            <a:endParaRPr lang="en-US"/>
          </a:p>
        </p:txBody>
      </p:sp>
    </p:spTree>
    <p:extLst>
      <p:ext uri="{BB962C8B-B14F-4D97-AF65-F5344CB8AC3E}">
        <p14:creationId xmlns:p14="http://schemas.microsoft.com/office/powerpoint/2010/main" val="1114359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Higher temperatures will put Indiana livestock at increased risk of heat stress, which can lead to reduced animal feed intake, productivity and fertility. </a:t>
            </a:r>
          </a:p>
          <a:p>
            <a:endParaRPr lang="en-US" dirty="0"/>
          </a:p>
        </p:txBody>
      </p:sp>
      <p:sp>
        <p:nvSpPr>
          <p:cNvPr id="4" name="Slide Number Placeholder 3"/>
          <p:cNvSpPr>
            <a:spLocks noGrp="1"/>
          </p:cNvSpPr>
          <p:nvPr>
            <p:ph type="sldNum" sz="quarter" idx="10"/>
          </p:nvPr>
        </p:nvSpPr>
        <p:spPr/>
        <p:txBody>
          <a:bodyPr/>
          <a:lstStyle/>
          <a:p>
            <a:fld id="{247B6E23-5BAA-4D27-ABF6-0086885C734D}" type="slidenum">
              <a:rPr lang="en-US" smtClean="0"/>
              <a:t>31</a:t>
            </a:fld>
            <a:endParaRPr lang="en-US"/>
          </a:p>
        </p:txBody>
      </p:sp>
    </p:spTree>
    <p:extLst>
      <p:ext uri="{BB962C8B-B14F-4D97-AF65-F5344CB8AC3E}">
        <p14:creationId xmlns:p14="http://schemas.microsoft.com/office/powerpoint/2010/main" val="4039098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with new illustration</a:t>
            </a:r>
          </a:p>
        </p:txBody>
      </p:sp>
      <p:sp>
        <p:nvSpPr>
          <p:cNvPr id="4" name="Slide Number Placeholder 3"/>
          <p:cNvSpPr>
            <a:spLocks noGrp="1"/>
          </p:cNvSpPr>
          <p:nvPr>
            <p:ph type="sldNum" sz="quarter" idx="10"/>
          </p:nvPr>
        </p:nvSpPr>
        <p:spPr/>
        <p:txBody>
          <a:bodyPr/>
          <a:lstStyle/>
          <a:p>
            <a:fld id="{247B6E23-5BAA-4D27-ABF6-0086885C734D}" type="slidenum">
              <a:rPr lang="en-US" smtClean="0"/>
              <a:t>32</a:t>
            </a:fld>
            <a:endParaRPr lang="en-US"/>
          </a:p>
        </p:txBody>
      </p:sp>
    </p:spTree>
    <p:extLst>
      <p:ext uri="{BB962C8B-B14F-4D97-AF65-F5344CB8AC3E}">
        <p14:creationId xmlns:p14="http://schemas.microsoft.com/office/powerpoint/2010/main" val="1952822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apple background</a:t>
            </a:r>
          </a:p>
        </p:txBody>
      </p:sp>
      <p:sp>
        <p:nvSpPr>
          <p:cNvPr id="4" name="Slide Number Placeholder 3"/>
          <p:cNvSpPr>
            <a:spLocks noGrp="1"/>
          </p:cNvSpPr>
          <p:nvPr>
            <p:ph type="sldNum" sz="quarter" idx="10"/>
          </p:nvPr>
        </p:nvSpPr>
        <p:spPr/>
        <p:txBody>
          <a:bodyPr/>
          <a:lstStyle/>
          <a:p>
            <a:fld id="{247B6E23-5BAA-4D27-ABF6-0086885C734D}" type="slidenum">
              <a:rPr lang="en-US" smtClean="0"/>
              <a:t>33</a:t>
            </a:fld>
            <a:endParaRPr lang="en-US"/>
          </a:p>
        </p:txBody>
      </p:sp>
    </p:spTree>
    <p:extLst>
      <p:ext uri="{BB962C8B-B14F-4D97-AF65-F5344CB8AC3E}">
        <p14:creationId xmlns:p14="http://schemas.microsoft.com/office/powerpoint/2010/main" val="816664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Higher temperatures will put Indiana livestock at increased risk of heat stress, which can lead to reduced animal feed intake, productivity and fertility. </a:t>
            </a:r>
          </a:p>
          <a:p>
            <a:r>
              <a:rPr lang="en-US" dirty="0"/>
              <a:t>Need different livestock photo</a:t>
            </a:r>
          </a:p>
        </p:txBody>
      </p:sp>
      <p:sp>
        <p:nvSpPr>
          <p:cNvPr id="4" name="Slide Number Placeholder 3"/>
          <p:cNvSpPr>
            <a:spLocks noGrp="1"/>
          </p:cNvSpPr>
          <p:nvPr>
            <p:ph type="sldNum" sz="quarter" idx="10"/>
          </p:nvPr>
        </p:nvSpPr>
        <p:spPr/>
        <p:txBody>
          <a:bodyPr/>
          <a:lstStyle/>
          <a:p>
            <a:fld id="{247B6E23-5BAA-4D27-ABF6-0086885C734D}" type="slidenum">
              <a:rPr lang="en-US" smtClean="0"/>
              <a:t>34</a:t>
            </a:fld>
            <a:endParaRPr lang="en-US"/>
          </a:p>
        </p:txBody>
      </p:sp>
    </p:spTree>
    <p:extLst>
      <p:ext uri="{BB962C8B-B14F-4D97-AF65-F5344CB8AC3E}">
        <p14:creationId xmlns:p14="http://schemas.microsoft.com/office/powerpoint/2010/main" val="136844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DDF8D5B-4B86-4D47-ADD9-310F6210EA09}" type="slidenum">
              <a:rPr lang="en-US" smtClean="0"/>
              <a:t>3</a:t>
            </a:fld>
            <a:endParaRPr lang="en-US"/>
          </a:p>
        </p:txBody>
      </p:sp>
    </p:spTree>
    <p:extLst>
      <p:ext uri="{BB962C8B-B14F-4D97-AF65-F5344CB8AC3E}">
        <p14:creationId xmlns:p14="http://schemas.microsoft.com/office/powerpoint/2010/main" val="157022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B6E23-5BAA-4D27-ABF6-0086885C734D}" type="slidenum">
              <a:rPr lang="en-US" smtClean="0"/>
              <a:t>4</a:t>
            </a:fld>
            <a:endParaRPr lang="en-US"/>
          </a:p>
        </p:txBody>
      </p:sp>
    </p:spTree>
    <p:extLst>
      <p:ext uri="{BB962C8B-B14F-4D97-AF65-F5344CB8AC3E}">
        <p14:creationId xmlns:p14="http://schemas.microsoft.com/office/powerpoint/2010/main" val="373045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94EAB68A-9CBC-49A6-B70B-BB5F3D18D53E}" type="slidenum">
              <a:rPr lang="en-US" smtClean="0">
                <a:solidFill>
                  <a:prstClr val="black"/>
                </a:solidFill>
              </a:rPr>
              <a:pPr defTabSz="914400">
                <a:defRPr/>
              </a:pPr>
              <a:t>5</a:t>
            </a:fld>
            <a:endParaRPr lang="en-US">
              <a:solidFill>
                <a:prstClr val="black"/>
              </a:solidFill>
            </a:endParaRPr>
          </a:p>
        </p:txBody>
      </p:sp>
    </p:spTree>
    <p:extLst>
      <p:ext uri="{BB962C8B-B14F-4D97-AF65-F5344CB8AC3E}">
        <p14:creationId xmlns:p14="http://schemas.microsoft.com/office/powerpoint/2010/main" val="54390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E2B66-D9B8-F94E-A4F3-5CCEAF529677}" type="slidenum">
              <a:rPr lang="en-US" smtClean="0"/>
              <a:t>6</a:t>
            </a:fld>
            <a:endParaRPr lang="en-US"/>
          </a:p>
        </p:txBody>
      </p:sp>
    </p:spTree>
    <p:extLst>
      <p:ext uri="{BB962C8B-B14F-4D97-AF65-F5344CB8AC3E}">
        <p14:creationId xmlns:p14="http://schemas.microsoft.com/office/powerpoint/2010/main" val="1904251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E2B66-D9B8-F94E-A4F3-5CCEAF529677}" type="slidenum">
              <a:rPr lang="en-US" smtClean="0"/>
              <a:t>8</a:t>
            </a:fld>
            <a:endParaRPr lang="en-US"/>
          </a:p>
        </p:txBody>
      </p:sp>
    </p:spTree>
    <p:extLst>
      <p:ext uri="{BB962C8B-B14F-4D97-AF65-F5344CB8AC3E}">
        <p14:creationId xmlns:p14="http://schemas.microsoft.com/office/powerpoint/2010/main" val="110522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Hog data is from the 2018 census, 2</a:t>
            </a:r>
            <a:r>
              <a:rPr lang="en-US" baseline="30000" dirty="0"/>
              <a:t>nd</a:t>
            </a:r>
            <a:r>
              <a:rPr lang="en-US" dirty="0"/>
              <a:t> in processing tomatoes in 2015 (out of 4 states reporting), 4</a:t>
            </a:r>
            <a:r>
              <a:rPr lang="en-US" baseline="30000" dirty="0"/>
              <a:t>th</a:t>
            </a:r>
            <a:r>
              <a:rPr lang="en-US" dirty="0"/>
              <a:t> in mint in 2017, Indiana not in top 10 for domestic blueberries in 2017</a:t>
            </a:r>
          </a:p>
        </p:txBody>
      </p:sp>
      <p:sp>
        <p:nvSpPr>
          <p:cNvPr id="4" name="Slide Number Placeholder 3"/>
          <p:cNvSpPr>
            <a:spLocks noGrp="1"/>
          </p:cNvSpPr>
          <p:nvPr>
            <p:ph type="sldNum" sz="quarter" idx="10"/>
          </p:nvPr>
        </p:nvSpPr>
        <p:spPr/>
        <p:txBody>
          <a:bodyPr/>
          <a:lstStyle/>
          <a:p>
            <a:fld id="{247B6E23-5BAA-4D27-ABF6-0086885C734D}" type="slidenum">
              <a:rPr lang="en-US" smtClean="0"/>
              <a:t>9</a:t>
            </a:fld>
            <a:endParaRPr lang="en-US"/>
          </a:p>
        </p:txBody>
      </p:sp>
    </p:spTree>
    <p:extLst>
      <p:ext uri="{BB962C8B-B14F-4D97-AF65-F5344CB8AC3E}">
        <p14:creationId xmlns:p14="http://schemas.microsoft.com/office/powerpoint/2010/main" val="34889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B6E23-5BAA-4D27-ABF6-0086885C734D}" type="slidenum">
              <a:rPr lang="en-US" smtClean="0"/>
              <a:t>10</a:t>
            </a:fld>
            <a:endParaRPr lang="en-US"/>
          </a:p>
        </p:txBody>
      </p:sp>
    </p:spTree>
    <p:extLst>
      <p:ext uri="{BB962C8B-B14F-4D97-AF65-F5344CB8AC3E}">
        <p14:creationId xmlns:p14="http://schemas.microsoft.com/office/powerpoint/2010/main" val="45306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C7715D-5530-49D3-8DFC-A803E4F479CD}"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4ADC6-AA1E-4450-8DD9-C7CDC39ECC28}" type="slidenum">
              <a:rPr lang="en-US" smtClean="0"/>
              <a:t>‹#›</a:t>
            </a:fld>
            <a:endParaRPr lang="en-US"/>
          </a:p>
        </p:txBody>
      </p:sp>
    </p:spTree>
    <p:extLst>
      <p:ext uri="{BB962C8B-B14F-4D97-AF65-F5344CB8AC3E}">
        <p14:creationId xmlns:p14="http://schemas.microsoft.com/office/powerpoint/2010/main" val="83827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7715D-5530-49D3-8DFC-A803E4F479CD}"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4ADC6-AA1E-4450-8DD9-C7CDC39ECC28}" type="slidenum">
              <a:rPr lang="en-US" smtClean="0"/>
              <a:t>‹#›</a:t>
            </a:fld>
            <a:endParaRPr lang="en-US"/>
          </a:p>
        </p:txBody>
      </p:sp>
    </p:spTree>
    <p:extLst>
      <p:ext uri="{BB962C8B-B14F-4D97-AF65-F5344CB8AC3E}">
        <p14:creationId xmlns:p14="http://schemas.microsoft.com/office/powerpoint/2010/main" val="20767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7715D-5530-49D3-8DFC-A803E4F479CD}"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4ADC6-AA1E-4450-8DD9-C7CDC39ECC28}" type="slidenum">
              <a:rPr lang="en-US" smtClean="0"/>
              <a:t>‹#›</a:t>
            </a:fld>
            <a:endParaRPr lang="en-US"/>
          </a:p>
        </p:txBody>
      </p:sp>
    </p:spTree>
    <p:extLst>
      <p:ext uri="{BB962C8B-B14F-4D97-AF65-F5344CB8AC3E}">
        <p14:creationId xmlns:p14="http://schemas.microsoft.com/office/powerpoint/2010/main" val="322694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C96BDA2C-6086-4FEC-AFA7-19617D7058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156522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693B3071-C760-4ECB-B523-D31D60A1BC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33369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B1E8E879-AB7C-42D4-9296-EBAC393AB1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43801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EE6C5CFA-A31D-4E96-88B0-4CD569349E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458028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2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7"/>
          <p:cNvSpPr>
            <a:spLocks noGrp="1" noChangeArrowheads="1"/>
          </p:cNvSpPr>
          <p:nvPr>
            <p:ph type="sldNum" sz="quarter" idx="12"/>
          </p:nvPr>
        </p:nvSpPr>
        <p:spPr>
          <a:ln/>
        </p:spPr>
        <p:txBody>
          <a:bodyPr/>
          <a:lstStyle>
            <a:lvl1pPr>
              <a:defRPr/>
            </a:lvl1pPr>
          </a:lstStyle>
          <a:p>
            <a:pPr>
              <a:defRPr/>
            </a:pPr>
            <a:fld id="{2A97F964-FBD2-4763-A0E4-4BADCF40A1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24286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2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27"/>
          <p:cNvSpPr>
            <a:spLocks noGrp="1" noChangeArrowheads="1"/>
          </p:cNvSpPr>
          <p:nvPr>
            <p:ph type="sldNum" sz="quarter" idx="12"/>
          </p:nvPr>
        </p:nvSpPr>
        <p:spPr>
          <a:ln/>
        </p:spPr>
        <p:txBody>
          <a:bodyPr/>
          <a:lstStyle>
            <a:lvl1pPr>
              <a:defRPr/>
            </a:lvl1pPr>
          </a:lstStyle>
          <a:p>
            <a:pPr>
              <a:defRPr/>
            </a:pPr>
            <a:fld id="{21D337BE-76EE-4A25-A2F9-D359590C5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3025015"/>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2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27"/>
          <p:cNvSpPr>
            <a:spLocks noGrp="1" noChangeArrowheads="1"/>
          </p:cNvSpPr>
          <p:nvPr>
            <p:ph type="sldNum" sz="quarter" idx="12"/>
          </p:nvPr>
        </p:nvSpPr>
        <p:spPr>
          <a:ln/>
        </p:spPr>
        <p:txBody>
          <a:bodyPr/>
          <a:lstStyle>
            <a:lvl1pPr>
              <a:defRPr/>
            </a:lvl1pPr>
          </a:lstStyle>
          <a:p>
            <a:pPr>
              <a:defRPr/>
            </a:pPr>
            <a:fld id="{5E97F727-1943-4459-9CC3-4D9C503E3A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48188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82ECF3A4-2066-46FE-B196-FCC0EFE2B6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44929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C7715D-5530-49D3-8DFC-A803E4F479CD}"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4ADC6-AA1E-4450-8DD9-C7CDC39ECC28}" type="slidenum">
              <a:rPr lang="en-US" smtClean="0"/>
              <a:t>‹#›</a:t>
            </a:fld>
            <a:endParaRPr lang="en-US"/>
          </a:p>
        </p:txBody>
      </p:sp>
    </p:spTree>
    <p:extLst>
      <p:ext uri="{BB962C8B-B14F-4D97-AF65-F5344CB8AC3E}">
        <p14:creationId xmlns:p14="http://schemas.microsoft.com/office/powerpoint/2010/main" val="3248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F5653961-A220-461E-AD19-BB4E3B941D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70075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6A48E079-DC5A-424D-8DE6-640E05555C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4113236"/>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8382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A7F73757-0C4B-4FE1-903A-33A226DC4D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14029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C7715D-5530-49D3-8DFC-A803E4F479CD}"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4ADC6-AA1E-4450-8DD9-C7CDC39ECC28}" type="slidenum">
              <a:rPr lang="en-US" smtClean="0"/>
              <a:t>‹#›</a:t>
            </a:fld>
            <a:endParaRPr lang="en-US"/>
          </a:p>
        </p:txBody>
      </p:sp>
    </p:spTree>
    <p:extLst>
      <p:ext uri="{BB962C8B-B14F-4D97-AF65-F5344CB8AC3E}">
        <p14:creationId xmlns:p14="http://schemas.microsoft.com/office/powerpoint/2010/main" val="358405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C7715D-5530-49D3-8DFC-A803E4F479CD}"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4ADC6-AA1E-4450-8DD9-C7CDC39ECC28}" type="slidenum">
              <a:rPr lang="en-US" smtClean="0"/>
              <a:t>‹#›</a:t>
            </a:fld>
            <a:endParaRPr lang="en-US"/>
          </a:p>
        </p:txBody>
      </p:sp>
    </p:spTree>
    <p:extLst>
      <p:ext uri="{BB962C8B-B14F-4D97-AF65-F5344CB8AC3E}">
        <p14:creationId xmlns:p14="http://schemas.microsoft.com/office/powerpoint/2010/main" val="401852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C7715D-5530-49D3-8DFC-A803E4F479CD}" type="datetimeFigureOut">
              <a:rPr lang="en-US" smtClean="0"/>
              <a:t>7/19/2019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C4ADC6-AA1E-4450-8DD9-C7CDC39ECC28}" type="slidenum">
              <a:rPr lang="en-US" smtClean="0"/>
              <a:t>‹#›</a:t>
            </a:fld>
            <a:endParaRPr lang="en-US"/>
          </a:p>
        </p:txBody>
      </p:sp>
    </p:spTree>
    <p:extLst>
      <p:ext uri="{BB962C8B-B14F-4D97-AF65-F5344CB8AC3E}">
        <p14:creationId xmlns:p14="http://schemas.microsoft.com/office/powerpoint/2010/main" val="276285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C7715D-5530-49D3-8DFC-A803E4F479CD}" type="datetimeFigureOut">
              <a:rPr lang="en-US" smtClean="0"/>
              <a:t>7/19/2019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C4ADC6-AA1E-4450-8DD9-C7CDC39ECC28}" type="slidenum">
              <a:rPr lang="en-US" smtClean="0"/>
              <a:t>‹#›</a:t>
            </a:fld>
            <a:endParaRPr lang="en-US"/>
          </a:p>
        </p:txBody>
      </p:sp>
    </p:spTree>
    <p:extLst>
      <p:ext uri="{BB962C8B-B14F-4D97-AF65-F5344CB8AC3E}">
        <p14:creationId xmlns:p14="http://schemas.microsoft.com/office/powerpoint/2010/main" val="407321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7715D-5530-49D3-8DFC-A803E4F479CD}" type="datetimeFigureOut">
              <a:rPr lang="en-US" smtClean="0"/>
              <a:t>7/19/2019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4ADC6-AA1E-4450-8DD9-C7CDC39ECC28}" type="slidenum">
              <a:rPr lang="en-US" smtClean="0"/>
              <a:t>‹#›</a:t>
            </a:fld>
            <a:endParaRPr lang="en-US"/>
          </a:p>
        </p:txBody>
      </p:sp>
    </p:spTree>
    <p:extLst>
      <p:ext uri="{BB962C8B-B14F-4D97-AF65-F5344CB8AC3E}">
        <p14:creationId xmlns:p14="http://schemas.microsoft.com/office/powerpoint/2010/main" val="156804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C7715D-5530-49D3-8DFC-A803E4F479CD}"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4ADC6-AA1E-4450-8DD9-C7CDC39ECC28}" type="slidenum">
              <a:rPr lang="en-US" smtClean="0"/>
              <a:t>‹#›</a:t>
            </a:fld>
            <a:endParaRPr lang="en-US"/>
          </a:p>
        </p:txBody>
      </p:sp>
    </p:spTree>
    <p:extLst>
      <p:ext uri="{BB962C8B-B14F-4D97-AF65-F5344CB8AC3E}">
        <p14:creationId xmlns:p14="http://schemas.microsoft.com/office/powerpoint/2010/main" val="379011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C7715D-5530-49D3-8DFC-A803E4F479CD}"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4ADC6-AA1E-4450-8DD9-C7CDC39ECC28}" type="slidenum">
              <a:rPr lang="en-US" smtClean="0"/>
              <a:t>‹#›</a:t>
            </a:fld>
            <a:endParaRPr lang="en-US"/>
          </a:p>
        </p:txBody>
      </p:sp>
    </p:spTree>
    <p:extLst>
      <p:ext uri="{BB962C8B-B14F-4D97-AF65-F5344CB8AC3E}">
        <p14:creationId xmlns:p14="http://schemas.microsoft.com/office/powerpoint/2010/main" val="128940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7715D-5530-49D3-8DFC-A803E4F479CD}" type="datetimeFigureOut">
              <a:rPr lang="en-US" smtClean="0"/>
              <a:t>7/19/2019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4ADC6-AA1E-4450-8DD9-C7CDC39ECC28}" type="slidenum">
              <a:rPr lang="en-US" smtClean="0"/>
              <a:t>‹#›</a:t>
            </a:fld>
            <a:endParaRPr lang="en-US"/>
          </a:p>
        </p:txBody>
      </p:sp>
    </p:spTree>
    <p:extLst>
      <p:ext uri="{BB962C8B-B14F-4D97-AF65-F5344CB8AC3E}">
        <p14:creationId xmlns:p14="http://schemas.microsoft.com/office/powerpoint/2010/main" val="1954963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3"/>
          <p:cNvSpPr>
            <a:spLocks noGrp="1" noChangeArrowheads="1"/>
          </p:cNvSpPr>
          <p:nvPr>
            <p:ph type="title"/>
          </p:nvPr>
        </p:nvSpPr>
        <p:spPr bwMode="auto">
          <a:xfrm>
            <a:off x="685800" y="838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24"/>
          <p:cNvSpPr>
            <a:spLocks noGrp="1" noChangeArrowheads="1"/>
          </p:cNvSpPr>
          <p:nvPr>
            <p:ph type="body" idx="1"/>
          </p:nvPr>
        </p:nvSpPr>
        <p:spPr bwMode="auto">
          <a:xfrm>
            <a:off x="685800" y="2057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97" name="Rectangle 2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0">
                <a:ea typeface="ヒラギノ角ゴ Pro W3" pitchFamily="48" charset="-128"/>
              </a:defRPr>
            </a:lvl1pPr>
          </a:lstStyle>
          <a:p>
            <a:pPr eaLnBrk="0" fontAlgn="base" hangingPunct="0">
              <a:spcBef>
                <a:spcPct val="0"/>
              </a:spcBef>
              <a:spcAft>
                <a:spcPct val="0"/>
              </a:spcAft>
              <a:defRPr/>
            </a:pPr>
            <a:endParaRPr lang="en-US">
              <a:solidFill>
                <a:srgbClr val="000000"/>
              </a:solidFill>
              <a:latin typeface="Arial" charset="0"/>
            </a:endParaRPr>
          </a:p>
        </p:txBody>
      </p:sp>
      <p:sp>
        <p:nvSpPr>
          <p:cNvPr id="2869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0">
                <a:ea typeface="ヒラギノ角ゴ Pro W3" pitchFamily="48" charset="-128"/>
              </a:defRPr>
            </a:lvl1pPr>
          </a:lstStyle>
          <a:p>
            <a:pPr eaLnBrk="0" fontAlgn="base" hangingPunct="0">
              <a:spcBef>
                <a:spcPct val="0"/>
              </a:spcBef>
              <a:spcAft>
                <a:spcPct val="0"/>
              </a:spcAft>
              <a:defRPr/>
            </a:pPr>
            <a:endParaRPr lang="en-US">
              <a:solidFill>
                <a:srgbClr val="000000"/>
              </a:solidFill>
              <a:latin typeface="Arial" charset="0"/>
            </a:endParaRPr>
          </a:p>
        </p:txBody>
      </p:sp>
      <p:sp>
        <p:nvSpPr>
          <p:cNvPr id="28699" name="Rectangle 2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0">
                <a:ea typeface="ヒラギノ角ゴ Pro W3" pitchFamily="48" charset="-128"/>
              </a:defRPr>
            </a:lvl1pPr>
          </a:lstStyle>
          <a:p>
            <a:pPr eaLnBrk="0" fontAlgn="base" hangingPunct="0">
              <a:spcBef>
                <a:spcPct val="0"/>
              </a:spcBef>
              <a:spcAft>
                <a:spcPct val="0"/>
              </a:spcAft>
              <a:defRPr/>
            </a:pPr>
            <a:fld id="{F801E456-64D6-441F-BF92-965F79AF72EF}" type="slidenum">
              <a:rPr lang="en-US">
                <a:solidFill>
                  <a:srgbClr val="000000"/>
                </a:solidFill>
                <a:latin typeface="Arial" charset="0"/>
              </a:rPr>
              <a:pPr eaLnBrk="0" fontAlgn="base" hangingPunct="0">
                <a:spcBef>
                  <a:spcPct val="0"/>
                </a:spcBef>
                <a:spcAft>
                  <a:spcPct val="0"/>
                </a:spcAft>
                <a:defRPr/>
              </a:pPr>
              <a:t>‹#›</a:t>
            </a:fld>
            <a:endParaRPr lang="en-US">
              <a:solidFill>
                <a:srgbClr val="000000"/>
              </a:solidFill>
              <a:latin typeface="Arial" charset="0"/>
            </a:endParaRPr>
          </a:p>
        </p:txBody>
      </p:sp>
      <p:pic>
        <p:nvPicPr>
          <p:cNvPr id="1031" name="Picture 13"/>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769938"/>
          </a:xfrm>
          <a:prstGeom prst="rect">
            <a:avLst/>
          </a:prstGeom>
          <a:noFill/>
          <a:ln w="9525">
            <a:noFill/>
            <a:miter lim="800000"/>
            <a:headEnd/>
            <a:tailEnd/>
          </a:ln>
        </p:spPr>
      </p:pic>
    </p:spTree>
    <p:extLst>
      <p:ext uri="{BB962C8B-B14F-4D97-AF65-F5344CB8AC3E}">
        <p14:creationId xmlns:p14="http://schemas.microsoft.com/office/powerpoint/2010/main" val="1401262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48" charset="0"/>
        </a:defRPr>
      </a:lvl2pPr>
      <a:lvl3pPr algn="ctr" rtl="0" eaLnBrk="0" fontAlgn="base" hangingPunct="0">
        <a:spcBef>
          <a:spcPct val="0"/>
        </a:spcBef>
        <a:spcAft>
          <a:spcPct val="0"/>
        </a:spcAft>
        <a:defRPr sz="4400">
          <a:solidFill>
            <a:schemeClr val="tx2"/>
          </a:solidFill>
          <a:latin typeface="Times" pitchFamily="48" charset="0"/>
        </a:defRPr>
      </a:lvl3pPr>
      <a:lvl4pPr algn="ctr" rtl="0" eaLnBrk="0" fontAlgn="base" hangingPunct="0">
        <a:spcBef>
          <a:spcPct val="0"/>
        </a:spcBef>
        <a:spcAft>
          <a:spcPct val="0"/>
        </a:spcAft>
        <a:defRPr sz="4400">
          <a:solidFill>
            <a:schemeClr val="tx2"/>
          </a:solidFill>
          <a:latin typeface="Times" pitchFamily="48" charset="0"/>
        </a:defRPr>
      </a:lvl4pPr>
      <a:lvl5pPr algn="ctr" rtl="0" eaLnBrk="0" fontAlgn="base" hangingPunct="0">
        <a:spcBef>
          <a:spcPct val="0"/>
        </a:spcBef>
        <a:spcAft>
          <a:spcPct val="0"/>
        </a:spcAft>
        <a:defRPr sz="4400">
          <a:solidFill>
            <a:schemeClr val="tx2"/>
          </a:solidFill>
          <a:latin typeface="Times" pitchFamily="48" charset="0"/>
        </a:defRPr>
      </a:lvl5pPr>
      <a:lvl6pPr marL="457200" algn="ctr" rtl="0" fontAlgn="base">
        <a:spcBef>
          <a:spcPct val="0"/>
        </a:spcBef>
        <a:spcAft>
          <a:spcPct val="0"/>
        </a:spcAft>
        <a:defRPr sz="4400">
          <a:solidFill>
            <a:schemeClr val="tx2"/>
          </a:solidFill>
          <a:latin typeface="Times" pitchFamily="48" charset="0"/>
        </a:defRPr>
      </a:lvl6pPr>
      <a:lvl7pPr marL="914400" algn="ctr" rtl="0" fontAlgn="base">
        <a:spcBef>
          <a:spcPct val="0"/>
        </a:spcBef>
        <a:spcAft>
          <a:spcPct val="0"/>
        </a:spcAft>
        <a:defRPr sz="4400">
          <a:solidFill>
            <a:schemeClr val="tx2"/>
          </a:solidFill>
          <a:latin typeface="Times" pitchFamily="48" charset="0"/>
        </a:defRPr>
      </a:lvl7pPr>
      <a:lvl8pPr marL="1371600" algn="ctr" rtl="0" fontAlgn="base">
        <a:spcBef>
          <a:spcPct val="0"/>
        </a:spcBef>
        <a:spcAft>
          <a:spcPct val="0"/>
        </a:spcAft>
        <a:defRPr sz="4400">
          <a:solidFill>
            <a:schemeClr val="tx2"/>
          </a:solidFill>
          <a:latin typeface="Times" pitchFamily="48" charset="0"/>
        </a:defRPr>
      </a:lvl8pPr>
      <a:lvl9pPr marL="1828800" algn="ctr" rtl="0" fontAlgn="base">
        <a:spcBef>
          <a:spcPct val="0"/>
        </a:spcBef>
        <a:spcAft>
          <a:spcPct val="0"/>
        </a:spcAft>
        <a:defRPr sz="4400">
          <a:solidFill>
            <a:schemeClr val="tx2"/>
          </a:solidFill>
          <a:latin typeface="Times" pitchFamily="4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2.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0" y="0"/>
            <a:ext cx="9144000" cy="5040086"/>
          </a:xfrm>
          <a:prstGeom prst="rect">
            <a:avLst/>
          </a:prstGeom>
        </p:spPr>
      </p:pic>
      <p:sp>
        <p:nvSpPr>
          <p:cNvPr id="8" name="TextBox 7"/>
          <p:cNvSpPr txBox="1"/>
          <p:nvPr/>
        </p:nvSpPr>
        <p:spPr>
          <a:xfrm>
            <a:off x="530269" y="250502"/>
            <a:ext cx="7307445" cy="1323439"/>
          </a:xfrm>
          <a:prstGeom prst="rect">
            <a:avLst/>
          </a:prstGeom>
          <a:noFill/>
          <a:effectLst>
            <a:outerShdw blurRad="50800" dist="38100" dir="2700000" algn="tl" rotWithShape="0">
              <a:schemeClr val="bg1">
                <a:alpha val="25000"/>
              </a:schemeClr>
            </a:outerShdw>
          </a:effectLst>
        </p:spPr>
        <p:txBody>
          <a:bodyPr wrap="square" rtlCol="0">
            <a:spAutoFit/>
          </a:bodyPr>
          <a:lstStyle/>
          <a:p>
            <a:pPr defTabSz="457200"/>
            <a:r>
              <a:rPr lang="en-US" sz="4000" b="1" dirty="0">
                <a:latin typeface="Impact" charset="0"/>
                <a:ea typeface="Impact" charset="0"/>
                <a:cs typeface="Impact" charset="0"/>
              </a:rPr>
              <a:t>Indiana’s Agriculture in a Changing Climate</a:t>
            </a:r>
          </a:p>
        </p:txBody>
      </p:sp>
      <p:sp>
        <p:nvSpPr>
          <p:cNvPr id="5" name="TextBox 4"/>
          <p:cNvSpPr txBox="1"/>
          <p:nvPr/>
        </p:nvSpPr>
        <p:spPr>
          <a:xfrm>
            <a:off x="530269" y="1814299"/>
            <a:ext cx="6360388" cy="830997"/>
          </a:xfrm>
          <a:prstGeom prst="rect">
            <a:avLst/>
          </a:prstGeom>
          <a:noFill/>
          <a:effectLst>
            <a:outerShdw blurRad="50800" dist="38100" dir="2700000" algn="tl" rotWithShape="0">
              <a:schemeClr val="bg1">
                <a:alpha val="25000"/>
              </a:schemeClr>
            </a:outerShdw>
          </a:effectLst>
        </p:spPr>
        <p:txBody>
          <a:bodyPr wrap="square" rtlCol="0">
            <a:spAutoFit/>
          </a:bodyPr>
          <a:lstStyle/>
          <a:p>
            <a:r>
              <a:rPr lang="en-US" sz="2400" dirty="0">
                <a:latin typeface="Myriad Pro Semibold" charset="0"/>
                <a:ea typeface="Myriad Pro Semibold" charset="0"/>
                <a:cs typeface="Myriad Pro Semibold" charset="0"/>
              </a:rPr>
              <a:t>A report from the </a:t>
            </a:r>
          </a:p>
          <a:p>
            <a:r>
              <a:rPr lang="en-US" sz="2400" dirty="0">
                <a:latin typeface="Myriad Pro Semibold" charset="0"/>
                <a:ea typeface="Myriad Pro Semibold" charset="0"/>
                <a:cs typeface="Myriad Pro Semibold" charset="0"/>
              </a:rPr>
              <a:t>Indiana Climate Change Impacts Assessment</a:t>
            </a:r>
          </a:p>
        </p:txBody>
      </p:sp>
      <p:sp>
        <p:nvSpPr>
          <p:cNvPr id="9" name="TextBox 8"/>
          <p:cNvSpPr txBox="1"/>
          <p:nvPr/>
        </p:nvSpPr>
        <p:spPr>
          <a:xfrm>
            <a:off x="530269" y="2800955"/>
            <a:ext cx="7427033" cy="2246769"/>
          </a:xfrm>
          <a:prstGeom prst="rect">
            <a:avLst/>
          </a:prstGeom>
          <a:noFill/>
          <a:effectLst>
            <a:outerShdw blurRad="50800" dist="38100" dir="2700000" algn="tl" rotWithShape="0">
              <a:schemeClr val="bg1">
                <a:alpha val="25000"/>
              </a:schemeClr>
            </a:outerShdw>
          </a:effectLst>
        </p:spPr>
        <p:txBody>
          <a:bodyPr wrap="none" rtlCol="0">
            <a:spAutoFit/>
          </a:bodyPr>
          <a:lstStyle/>
          <a:p>
            <a:r>
              <a:rPr lang="en-US" sz="2400" dirty="0">
                <a:latin typeface="Myriad Pro Semibold" charset="0"/>
                <a:ea typeface="Myriad Pro Semibold" charset="0"/>
                <a:cs typeface="Myriad Pro Semibold" charset="0"/>
              </a:rPr>
              <a:t>Dr. Laura Bowling, Dept. of Agronomy</a:t>
            </a:r>
          </a:p>
          <a:p>
            <a:r>
              <a:rPr lang="en-US" sz="2400" dirty="0">
                <a:latin typeface="Myriad Pro Semibold" charset="0"/>
                <a:ea typeface="Myriad Pro Semibold" charset="0"/>
                <a:cs typeface="Myriad Pro Semibold" charset="0"/>
              </a:rPr>
              <a:t>Dr. Jeff </a:t>
            </a:r>
            <a:r>
              <a:rPr lang="en-US" sz="2400" dirty="0" err="1">
                <a:latin typeface="Myriad Pro Semibold" charset="0"/>
                <a:ea typeface="Myriad Pro Semibold" charset="0"/>
                <a:cs typeface="Myriad Pro Semibold" charset="0"/>
              </a:rPr>
              <a:t>Volenec</a:t>
            </a:r>
            <a:r>
              <a:rPr lang="en-US" sz="2400" dirty="0">
                <a:latin typeface="Myriad Pro Semibold" charset="0"/>
                <a:ea typeface="Myriad Pro Semibold" charset="0"/>
                <a:cs typeface="Myriad Pro Semibold" charset="0"/>
              </a:rPr>
              <a:t>, Dept. of Agronomy</a:t>
            </a:r>
          </a:p>
          <a:p>
            <a:r>
              <a:rPr lang="en-US" sz="2400" dirty="0">
                <a:latin typeface="Myriad Pro Semibold" charset="0"/>
                <a:ea typeface="Myriad Pro Semibold" charset="0"/>
                <a:cs typeface="Myriad Pro Semibold" charset="0"/>
              </a:rPr>
              <a:t>Dr. Janna Beckerman, Dept. of Botany and Plant Pathology</a:t>
            </a:r>
          </a:p>
          <a:p>
            <a:endParaRPr lang="en-US" sz="2400" dirty="0">
              <a:latin typeface="Myriad Pro Semibold" charset="0"/>
              <a:ea typeface="Myriad Pro Semibold" charset="0"/>
              <a:cs typeface="Myriad Pro Semibold" charset="0"/>
            </a:endParaRPr>
          </a:p>
          <a:p>
            <a:r>
              <a:rPr lang="en-US" sz="2400" dirty="0">
                <a:latin typeface="Myriad Pro Semibold" charset="0"/>
                <a:ea typeface="Myriad Pro Semibold" charset="0"/>
                <a:cs typeface="Myriad Pro Semibold" charset="0"/>
              </a:rPr>
              <a:t>July 19, 2019</a:t>
            </a:r>
            <a:endParaRPr lang="en-US" sz="1200" dirty="0">
              <a:latin typeface="Myriad Pro Semibold" charset="0"/>
              <a:ea typeface="Myriad Pro Semibold" charset="0"/>
              <a:cs typeface="Myriad Pro Semibold" charset="0"/>
            </a:endParaRPr>
          </a:p>
          <a:p>
            <a:r>
              <a:rPr lang="en-US" sz="2000" dirty="0">
                <a:latin typeface="Myriad Pro" charset="0"/>
                <a:ea typeface="Myriad Pro" charset="0"/>
                <a:cs typeface="Myriad Pro" charset="0"/>
              </a:rPr>
              <a:t>Farm Policy Study Group</a:t>
            </a: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54311" y="5255522"/>
            <a:ext cx="2933580" cy="1369560"/>
          </a:xfrm>
          <a:prstGeom prst="rect">
            <a:avLst/>
          </a:prstGeom>
        </p:spPr>
      </p:pic>
      <p:sp>
        <p:nvSpPr>
          <p:cNvPr id="3" name="TextBox 2"/>
          <p:cNvSpPr txBox="1"/>
          <p:nvPr/>
        </p:nvSpPr>
        <p:spPr>
          <a:xfrm>
            <a:off x="7609122" y="3903376"/>
            <a:ext cx="1091966" cy="400110"/>
          </a:xfrm>
          <a:prstGeom prst="rect">
            <a:avLst/>
          </a:prstGeom>
          <a:noFill/>
          <a:effectLst>
            <a:outerShdw blurRad="50800" dist="38100" dir="2700000" algn="tl" rotWithShape="0">
              <a:schemeClr val="bg1">
                <a:alpha val="25000"/>
              </a:schemeClr>
            </a:outerShdw>
          </a:effectLst>
        </p:spPr>
        <p:txBody>
          <a:bodyPr wrap="none" rtlCol="0">
            <a:spAutoFit/>
          </a:bodyPr>
          <a:lstStyle/>
          <a:p>
            <a:pPr algn="r"/>
            <a:r>
              <a:rPr lang="en-US" sz="2000" b="1" dirty="0">
                <a:latin typeface="Myriad Pro Semibold" charset="0"/>
                <a:ea typeface="Myriad Pro Semibold" charset="0"/>
                <a:cs typeface="Myriad Pro Semibold" charset="0"/>
              </a:rPr>
              <a:t>#INCCIA</a:t>
            </a:r>
          </a:p>
        </p:txBody>
      </p:sp>
      <p:sp>
        <p:nvSpPr>
          <p:cNvPr id="11" name="TextBox 10">
            <a:extLst>
              <a:ext uri="{FF2B5EF4-FFF2-40B4-BE49-F238E27FC236}">
                <a16:creationId xmlns:a16="http://schemas.microsoft.com/office/drawing/2014/main" id="{E258F391-4719-1847-960A-2F50C367CC26}"/>
              </a:ext>
            </a:extLst>
          </p:cNvPr>
          <p:cNvSpPr txBox="1"/>
          <p:nvPr/>
        </p:nvSpPr>
        <p:spPr>
          <a:xfrm>
            <a:off x="6976765" y="4295902"/>
            <a:ext cx="1784464" cy="400110"/>
          </a:xfrm>
          <a:prstGeom prst="rect">
            <a:avLst/>
          </a:prstGeom>
          <a:noFill/>
          <a:effectLst>
            <a:outerShdw blurRad="50800" dist="38100" dir="2700000" algn="tl" rotWithShape="0">
              <a:schemeClr val="bg1">
                <a:alpha val="25000"/>
              </a:schemeClr>
            </a:outerShdw>
          </a:effectLst>
        </p:spPr>
        <p:txBody>
          <a:bodyPr wrap="none" rtlCol="0">
            <a:spAutoFit/>
          </a:bodyPr>
          <a:lstStyle/>
          <a:p>
            <a:pPr algn="r"/>
            <a:r>
              <a:rPr lang="en-US" sz="2000" b="1" dirty="0">
                <a:latin typeface="Myriad Pro Semibold" charset="0"/>
                <a:ea typeface="Myriad Pro Semibold" charset="0"/>
                <a:cs typeface="Myriad Pro Semibold" charset="0"/>
              </a:rPr>
              <a:t>@</a:t>
            </a:r>
            <a:r>
              <a:rPr lang="en-US" sz="2000" b="1" dirty="0" err="1">
                <a:latin typeface="Myriad Pro Semibold" charset="0"/>
                <a:ea typeface="Myriad Pro Semibold" charset="0"/>
                <a:cs typeface="Myriad Pro Semibold" charset="0"/>
              </a:rPr>
              <a:t>PurdueCCRC</a:t>
            </a:r>
            <a:endParaRPr lang="en-US" sz="2000" b="1" dirty="0">
              <a:latin typeface="Myriad Pro Semibold" charset="0"/>
              <a:ea typeface="Myriad Pro Semibold" charset="0"/>
              <a:cs typeface="Myriad Pro Semibold" charset="0"/>
            </a:endParaRPr>
          </a:p>
        </p:txBody>
      </p:sp>
      <p:pic>
        <p:nvPicPr>
          <p:cNvPr id="12" name="Picture 2" descr="mage result for purdue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03444" y="5548995"/>
            <a:ext cx="2618195" cy="7826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6473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9165772" cy="1886673"/>
          </a:xfrm>
          <a:prstGeom prst="rect">
            <a:avLst/>
          </a:prstGeom>
        </p:spPr>
      </p:pic>
      <p:sp>
        <p:nvSpPr>
          <p:cNvPr id="2" name="Title 1">
            <a:extLst>
              <a:ext uri="{FF2B5EF4-FFF2-40B4-BE49-F238E27FC236}">
                <a16:creationId xmlns:a16="http://schemas.microsoft.com/office/drawing/2014/main" id="{76394964-1755-2C46-A960-B073ADDB120B}"/>
              </a:ext>
            </a:extLst>
          </p:cNvPr>
          <p:cNvSpPr>
            <a:spLocks noGrp="1"/>
          </p:cNvSpPr>
          <p:nvPr>
            <p:ph type="title"/>
          </p:nvPr>
        </p:nvSpPr>
        <p:spPr>
          <a:xfrm>
            <a:off x="338387" y="388276"/>
            <a:ext cx="8758418" cy="1325563"/>
          </a:xfrm>
          <a:effectLst>
            <a:outerShdw blurRad="50800" dist="38100" dir="2700000" algn="tl" rotWithShape="0">
              <a:schemeClr val="bg1">
                <a:alpha val="40000"/>
              </a:schemeClr>
            </a:outerShdw>
          </a:effectLst>
        </p:spPr>
        <p:txBody>
          <a:bodyPr/>
          <a:lstStyle/>
          <a:p>
            <a:r>
              <a:rPr lang="en-US" dirty="0">
                <a:latin typeface="Impact" panose="020B0806030902050204" pitchFamily="34" charset="0"/>
              </a:rPr>
              <a:t>How does weather affect agriculture?</a:t>
            </a:r>
          </a:p>
        </p:txBody>
      </p:sp>
      <p:sp>
        <p:nvSpPr>
          <p:cNvPr id="3" name="Content Placeholder 2">
            <a:extLst>
              <a:ext uri="{FF2B5EF4-FFF2-40B4-BE49-F238E27FC236}">
                <a16:creationId xmlns:a16="http://schemas.microsoft.com/office/drawing/2014/main" id="{F9F9CF3D-2C79-AC42-863B-401D76A23BC7}"/>
              </a:ext>
            </a:extLst>
          </p:cNvPr>
          <p:cNvSpPr>
            <a:spLocks noGrp="1"/>
          </p:cNvSpPr>
          <p:nvPr>
            <p:ph sz="half" idx="1"/>
          </p:nvPr>
        </p:nvSpPr>
        <p:spPr>
          <a:xfrm>
            <a:off x="493939" y="1990060"/>
            <a:ext cx="8177894" cy="4645998"/>
          </a:xfrm>
          <a:effectLst/>
        </p:spPr>
        <p:txBody>
          <a:bodyPr>
            <a:noAutofit/>
          </a:bodyPr>
          <a:lstStyle/>
          <a:p>
            <a:pPr lvl="0">
              <a:lnSpc>
                <a:spcPct val="125000"/>
              </a:lnSpc>
            </a:pPr>
            <a:r>
              <a:rPr lang="en-US" sz="2400" dirty="0">
                <a:latin typeface="Arial" charset="0"/>
                <a:ea typeface="Arial" charset="0"/>
                <a:cs typeface="Arial" charset="0"/>
              </a:rPr>
              <a:t>Length of growing season</a:t>
            </a:r>
            <a:endParaRPr lang="en-US" sz="800" dirty="0">
              <a:latin typeface="Arial" charset="0"/>
              <a:ea typeface="Arial" charset="0"/>
              <a:cs typeface="Arial" charset="0"/>
            </a:endParaRPr>
          </a:p>
          <a:p>
            <a:pPr>
              <a:lnSpc>
                <a:spcPct val="125000"/>
              </a:lnSpc>
            </a:pPr>
            <a:r>
              <a:rPr lang="en-US" sz="2400" dirty="0">
                <a:latin typeface="Arial" charset="0"/>
                <a:ea typeface="Arial" charset="0"/>
                <a:cs typeface="Arial" charset="0"/>
              </a:rPr>
              <a:t>Date of first freeze</a:t>
            </a:r>
          </a:p>
          <a:p>
            <a:pPr lvl="0">
              <a:lnSpc>
                <a:spcPct val="125000"/>
              </a:lnSpc>
            </a:pPr>
            <a:r>
              <a:rPr lang="en-US" sz="2400" dirty="0">
                <a:latin typeface="Arial" charset="0"/>
                <a:ea typeface="Arial" charset="0"/>
                <a:cs typeface="Arial" charset="0"/>
              </a:rPr>
              <a:t>Heat extremes</a:t>
            </a:r>
            <a:endParaRPr lang="en-US" sz="800" dirty="0">
              <a:latin typeface="Arial" charset="0"/>
              <a:ea typeface="Arial" charset="0"/>
              <a:cs typeface="Arial" charset="0"/>
            </a:endParaRPr>
          </a:p>
          <a:p>
            <a:pPr lvl="0">
              <a:lnSpc>
                <a:spcPct val="125000"/>
              </a:lnSpc>
            </a:pPr>
            <a:r>
              <a:rPr lang="en-US" sz="2400" dirty="0">
                <a:latin typeface="Arial" charset="0"/>
                <a:ea typeface="Arial" charset="0"/>
                <a:cs typeface="Arial" charset="0"/>
              </a:rPr>
              <a:t>Variable winter temperatures </a:t>
            </a:r>
          </a:p>
          <a:p>
            <a:pPr lvl="0">
              <a:lnSpc>
                <a:spcPct val="125000"/>
              </a:lnSpc>
            </a:pPr>
            <a:r>
              <a:rPr lang="en-US" sz="2400" dirty="0">
                <a:latin typeface="Arial" charset="0"/>
                <a:ea typeface="Arial" charset="0"/>
                <a:cs typeface="Arial" charset="0"/>
              </a:rPr>
              <a:t>Spring freeze/thaw cycles</a:t>
            </a:r>
          </a:p>
          <a:p>
            <a:pPr lvl="0">
              <a:lnSpc>
                <a:spcPct val="125000"/>
              </a:lnSpc>
            </a:pPr>
            <a:r>
              <a:rPr lang="en-US" sz="2400" dirty="0">
                <a:latin typeface="Arial" charset="0"/>
                <a:ea typeface="Arial" charset="0"/>
                <a:cs typeface="Arial" charset="0"/>
              </a:rPr>
              <a:t>Spring wetness</a:t>
            </a:r>
            <a:endParaRPr lang="en-US" sz="800" dirty="0">
              <a:latin typeface="Arial" charset="0"/>
              <a:ea typeface="Arial" charset="0"/>
              <a:cs typeface="Arial" charset="0"/>
            </a:endParaRPr>
          </a:p>
          <a:p>
            <a:pPr>
              <a:lnSpc>
                <a:spcPct val="125000"/>
              </a:lnSpc>
            </a:pPr>
            <a:r>
              <a:rPr lang="en-US" sz="2400" dirty="0">
                <a:latin typeface="Arial" charset="0"/>
                <a:ea typeface="Arial" charset="0"/>
                <a:cs typeface="Arial" charset="0"/>
              </a:rPr>
              <a:t>Heavy precipitation events</a:t>
            </a:r>
            <a:endParaRPr lang="en-US" sz="800" dirty="0">
              <a:latin typeface="Arial" charset="0"/>
              <a:ea typeface="Arial" charset="0"/>
              <a:cs typeface="Arial" charset="0"/>
            </a:endParaRPr>
          </a:p>
          <a:p>
            <a:pPr>
              <a:lnSpc>
                <a:spcPct val="125000"/>
              </a:lnSpc>
            </a:pPr>
            <a:r>
              <a:rPr lang="en-US" sz="2400" dirty="0">
                <a:latin typeface="Arial" charset="0"/>
                <a:ea typeface="Arial" charset="0"/>
                <a:cs typeface="Arial" charset="0"/>
              </a:rPr>
              <a:t>Water availability during the growing season</a:t>
            </a:r>
          </a:p>
        </p:txBody>
      </p:sp>
      <p:sp>
        <p:nvSpPr>
          <p:cNvPr id="9" name="TextBox 8"/>
          <p:cNvSpPr txBox="1"/>
          <p:nvPr/>
        </p:nvSpPr>
        <p:spPr>
          <a:xfrm>
            <a:off x="7474245" y="2013339"/>
            <a:ext cx="1622560" cy="523220"/>
          </a:xfrm>
          <a:prstGeom prst="rect">
            <a:avLst/>
          </a:prstGeom>
          <a:noFill/>
        </p:spPr>
        <p:txBody>
          <a:bodyPr wrap="none" rtlCol="0">
            <a:spAutoFit/>
          </a:bodyPr>
          <a:lstStyle/>
          <a:p>
            <a:r>
              <a:rPr lang="en-US" sz="2800" b="1" dirty="0">
                <a:solidFill>
                  <a:schemeClr val="bg2">
                    <a:lumMod val="90000"/>
                  </a:schemeClr>
                </a:solidFill>
                <a:latin typeface="Arial" charset="0"/>
                <a:ea typeface="Arial" charset="0"/>
                <a:cs typeface="Arial" charset="0"/>
              </a:rPr>
              <a:t>#INCCIA</a:t>
            </a:r>
          </a:p>
        </p:txBody>
      </p:sp>
    </p:spTree>
    <p:extLst>
      <p:ext uri="{BB962C8B-B14F-4D97-AF65-F5344CB8AC3E}">
        <p14:creationId xmlns:p14="http://schemas.microsoft.com/office/powerpoint/2010/main" val="329971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extBox 10"/>
          <p:cNvSpPr txBox="1"/>
          <p:nvPr/>
        </p:nvSpPr>
        <p:spPr>
          <a:xfrm>
            <a:off x="832033" y="871715"/>
            <a:ext cx="7479933" cy="923330"/>
          </a:xfrm>
          <a:prstGeom prst="rect">
            <a:avLst/>
          </a:prstGeom>
          <a:noFill/>
        </p:spPr>
        <p:txBody>
          <a:bodyPr wrap="none" rtlCol="0">
            <a:spAutoFit/>
          </a:bodyPr>
          <a:lstStyle/>
          <a:p>
            <a:r>
              <a:rPr lang="en-US" sz="5400" dirty="0">
                <a:solidFill>
                  <a:schemeClr val="tx1">
                    <a:lumMod val="85000"/>
                    <a:lumOff val="15000"/>
                  </a:schemeClr>
                </a:solidFill>
                <a:latin typeface="Impact" charset="0"/>
                <a:ea typeface="Impact" charset="0"/>
                <a:cs typeface="Impact" charset="0"/>
              </a:rPr>
              <a:t>Indiana is getting </a:t>
            </a:r>
            <a:r>
              <a:rPr lang="en-US" sz="5400" dirty="0">
                <a:solidFill>
                  <a:srgbClr val="C00000"/>
                </a:solidFill>
                <a:latin typeface="Impact" charset="0"/>
                <a:ea typeface="Impact" charset="0"/>
                <a:cs typeface="Impact" charset="0"/>
              </a:rPr>
              <a:t>warmer</a:t>
            </a:r>
          </a:p>
        </p:txBody>
      </p:sp>
      <p:sp>
        <p:nvSpPr>
          <p:cNvPr id="14" name="TextBox 13"/>
          <p:cNvSpPr txBox="1"/>
          <p:nvPr/>
        </p:nvSpPr>
        <p:spPr>
          <a:xfrm>
            <a:off x="1395557" y="2452925"/>
            <a:ext cx="6352884" cy="954107"/>
          </a:xfrm>
          <a:prstGeom prst="rect">
            <a:avLst/>
          </a:prstGeom>
          <a:noFill/>
        </p:spPr>
        <p:txBody>
          <a:bodyPr wrap="square" rtlCol="0">
            <a:spAutoFit/>
          </a:bodyPr>
          <a:lstStyle/>
          <a:p>
            <a:pPr algn="ctr"/>
            <a:r>
              <a:rPr lang="en-US" sz="2800" b="1" dirty="0">
                <a:solidFill>
                  <a:schemeClr val="tx1">
                    <a:lumMod val="85000"/>
                    <a:lumOff val="15000"/>
                  </a:schemeClr>
                </a:solidFill>
                <a:latin typeface="Myriad Pro" charset="0"/>
                <a:ea typeface="Myriad Pro" charset="0"/>
                <a:cs typeface="Myriad Pro" charset="0"/>
              </a:rPr>
              <a:t>Annual temperature has increased 1.2°F over the last century.</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0207" y="5583253"/>
            <a:ext cx="722216" cy="1075167"/>
          </a:xfrm>
          <a:prstGeom prst="rect">
            <a:avLst/>
          </a:prstGeom>
        </p:spPr>
      </p:pic>
      <p:sp>
        <p:nvSpPr>
          <p:cNvPr id="12" name="TextBox 11"/>
          <p:cNvSpPr txBox="1"/>
          <p:nvPr/>
        </p:nvSpPr>
        <p:spPr>
          <a:xfrm>
            <a:off x="988143" y="4064912"/>
            <a:ext cx="7470226" cy="523220"/>
          </a:xfrm>
          <a:prstGeom prst="rect">
            <a:avLst/>
          </a:prstGeom>
          <a:noFill/>
        </p:spPr>
        <p:txBody>
          <a:bodyPr wrap="square" rtlCol="0">
            <a:spAutoFit/>
          </a:bodyPr>
          <a:lstStyle/>
          <a:p>
            <a:pPr algn="ctr"/>
            <a:r>
              <a:rPr lang="en-US" sz="2800" b="1" dirty="0">
                <a:solidFill>
                  <a:schemeClr val="tx1">
                    <a:lumMod val="85000"/>
                    <a:lumOff val="15000"/>
                  </a:schemeClr>
                </a:solidFill>
                <a:latin typeface="Myriad Pro" charset="0"/>
                <a:ea typeface="Myriad Pro" charset="0"/>
                <a:cs typeface="Myriad Pro" charset="0"/>
              </a:rPr>
              <a:t>Warming expected to continue and intensify.</a:t>
            </a:r>
          </a:p>
        </p:txBody>
      </p:sp>
      <p:sp>
        <p:nvSpPr>
          <p:cNvPr id="13" name="TextBox 12"/>
          <p:cNvSpPr txBox="1"/>
          <p:nvPr/>
        </p:nvSpPr>
        <p:spPr>
          <a:xfrm>
            <a:off x="1501465" y="4943358"/>
            <a:ext cx="5664056" cy="1538883"/>
          </a:xfrm>
          <a:prstGeom prst="rect">
            <a:avLst/>
          </a:prstGeom>
          <a:noFill/>
        </p:spPr>
        <p:txBody>
          <a:bodyPr wrap="square" rtlCol="0">
            <a:spAutoFit/>
          </a:bodyPr>
          <a:lstStyle/>
          <a:p>
            <a:r>
              <a:rPr lang="en-US" sz="2000" b="1" dirty="0">
                <a:solidFill>
                  <a:schemeClr val="tx1">
                    <a:lumMod val="85000"/>
                    <a:lumOff val="15000"/>
                  </a:schemeClr>
                </a:solidFill>
                <a:latin typeface="Myriad Pro" charset="0"/>
                <a:ea typeface="Myriad Pro" charset="0"/>
                <a:cs typeface="Myriad Pro" charset="0"/>
              </a:rPr>
              <a:t>Indiana scientists</a:t>
            </a:r>
            <a:r>
              <a:rPr lang="en-US" sz="2000" b="1" i="1" dirty="0">
                <a:solidFill>
                  <a:schemeClr val="tx1">
                    <a:lumMod val="85000"/>
                    <a:lumOff val="15000"/>
                  </a:schemeClr>
                </a:solidFill>
                <a:latin typeface="Myriad Pro" charset="0"/>
                <a:ea typeface="Myriad Pro" charset="0"/>
                <a:cs typeface="Myriad Pro" charset="0"/>
              </a:rPr>
              <a:t> </a:t>
            </a:r>
            <a:r>
              <a:rPr lang="en-US" sz="2000" dirty="0">
                <a:solidFill>
                  <a:schemeClr val="tx1">
                    <a:lumMod val="85000"/>
                    <a:lumOff val="15000"/>
                  </a:schemeClr>
                </a:solidFill>
                <a:latin typeface="Myriad Pro" charset="0"/>
                <a:ea typeface="Myriad Pro" charset="0"/>
                <a:cs typeface="Myriad Pro" charset="0"/>
              </a:rPr>
              <a:t>used 10 climate models to look at future warming. </a:t>
            </a:r>
          </a:p>
          <a:p>
            <a:endParaRPr lang="en-US" sz="1200" dirty="0">
              <a:solidFill>
                <a:schemeClr val="tx1">
                  <a:lumMod val="85000"/>
                  <a:lumOff val="15000"/>
                </a:schemeClr>
              </a:solidFill>
              <a:latin typeface="Myriad Pro" charset="0"/>
              <a:ea typeface="Myriad Pro" charset="0"/>
              <a:cs typeface="Myriad Pro" charset="0"/>
            </a:endParaRPr>
          </a:p>
          <a:p>
            <a:r>
              <a:rPr lang="en-US" sz="2000" dirty="0">
                <a:solidFill>
                  <a:schemeClr val="tx1">
                    <a:lumMod val="85000"/>
                    <a:lumOff val="15000"/>
                  </a:schemeClr>
                </a:solidFill>
                <a:latin typeface="Myriad Pro" charset="0"/>
                <a:ea typeface="Myriad Pro" charset="0"/>
                <a:cs typeface="Myriad Pro" charset="0"/>
              </a:rPr>
              <a:t>Range of outcomes based on medium- and high-emissions scenarios</a:t>
            </a:r>
          </a:p>
        </p:txBody>
      </p:sp>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1756510">
            <a:off x="523128" y="4516516"/>
            <a:ext cx="1122825" cy="1122825"/>
          </a:xfrm>
          <a:prstGeom prst="rect">
            <a:avLst/>
          </a:prstGeom>
        </p:spPr>
      </p:pic>
    </p:spTree>
    <p:extLst>
      <p:ext uri="{BB962C8B-B14F-4D97-AF65-F5344CB8AC3E}">
        <p14:creationId xmlns:p14="http://schemas.microsoft.com/office/powerpoint/2010/main" val="423179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extBox 10"/>
          <p:cNvSpPr txBox="1"/>
          <p:nvPr/>
        </p:nvSpPr>
        <p:spPr>
          <a:xfrm>
            <a:off x="832033" y="871715"/>
            <a:ext cx="7479933" cy="923330"/>
          </a:xfrm>
          <a:prstGeom prst="rect">
            <a:avLst/>
          </a:prstGeom>
          <a:noFill/>
        </p:spPr>
        <p:txBody>
          <a:bodyPr wrap="none" rtlCol="0">
            <a:spAutoFit/>
          </a:bodyPr>
          <a:lstStyle/>
          <a:p>
            <a:r>
              <a:rPr lang="en-US" sz="5400" dirty="0">
                <a:solidFill>
                  <a:schemeClr val="tx1">
                    <a:lumMod val="85000"/>
                    <a:lumOff val="15000"/>
                  </a:schemeClr>
                </a:solidFill>
                <a:latin typeface="Impact" charset="0"/>
                <a:ea typeface="Impact" charset="0"/>
                <a:cs typeface="Impact" charset="0"/>
              </a:rPr>
              <a:t>Indiana is getting </a:t>
            </a:r>
            <a:r>
              <a:rPr lang="en-US" sz="5400" dirty="0">
                <a:solidFill>
                  <a:srgbClr val="C00000"/>
                </a:solidFill>
                <a:latin typeface="Impact" charset="0"/>
                <a:ea typeface="Impact" charset="0"/>
                <a:cs typeface="Impact" charset="0"/>
              </a:rPr>
              <a:t>warmer</a:t>
            </a:r>
          </a:p>
        </p:txBody>
      </p:sp>
      <p:sp>
        <p:nvSpPr>
          <p:cNvPr id="14" name="TextBox 13"/>
          <p:cNvSpPr txBox="1"/>
          <p:nvPr/>
        </p:nvSpPr>
        <p:spPr>
          <a:xfrm>
            <a:off x="1601292" y="2552621"/>
            <a:ext cx="5430880" cy="954107"/>
          </a:xfrm>
          <a:prstGeom prst="rect">
            <a:avLst/>
          </a:prstGeom>
          <a:noFill/>
        </p:spPr>
        <p:txBody>
          <a:bodyPr wrap="square" rtlCol="0">
            <a:spAutoFit/>
          </a:bodyPr>
          <a:lstStyle/>
          <a:p>
            <a:pPr algn="ctr"/>
            <a:r>
              <a:rPr lang="en-US" sz="2800" b="1" dirty="0">
                <a:solidFill>
                  <a:schemeClr val="tx1">
                    <a:lumMod val="85000"/>
                    <a:lumOff val="15000"/>
                  </a:schemeClr>
                </a:solidFill>
                <a:latin typeface="Myriad Pro" charset="0"/>
                <a:ea typeface="Myriad Pro" charset="0"/>
                <a:cs typeface="Myriad Pro" charset="0"/>
              </a:rPr>
              <a:t>5°F to 6°F of warming expected by mid-century. </a:t>
            </a:r>
          </a:p>
        </p:txBody>
      </p:sp>
      <p:sp>
        <p:nvSpPr>
          <p:cNvPr id="20" name="TextBox 19"/>
          <p:cNvSpPr txBox="1"/>
          <p:nvPr/>
        </p:nvSpPr>
        <p:spPr>
          <a:xfrm>
            <a:off x="2300578" y="3982034"/>
            <a:ext cx="4542842" cy="1200329"/>
          </a:xfrm>
          <a:prstGeom prst="rect">
            <a:avLst/>
          </a:prstGeom>
          <a:noFill/>
        </p:spPr>
        <p:txBody>
          <a:bodyPr wrap="square" rtlCol="0">
            <a:spAutoFit/>
          </a:bodyPr>
          <a:lstStyle/>
          <a:p>
            <a:pPr marL="342900" indent="-342900">
              <a:buFont typeface="Wingdings" charset="2"/>
              <a:buChar char="Ø"/>
            </a:pPr>
            <a:r>
              <a:rPr lang="en-US" sz="2400" dirty="0">
                <a:solidFill>
                  <a:schemeClr val="tx1">
                    <a:lumMod val="85000"/>
                    <a:lumOff val="15000"/>
                  </a:schemeClr>
                </a:solidFill>
                <a:latin typeface="Myriad Pro" charset="0"/>
                <a:ea typeface="Myriad Pro" charset="0"/>
                <a:cs typeface="Myriad Pro" charset="0"/>
              </a:rPr>
              <a:t>More extreme heat </a:t>
            </a:r>
          </a:p>
          <a:p>
            <a:pPr marL="342900" indent="-342900">
              <a:buFont typeface="Wingdings" charset="2"/>
              <a:buChar char="Ø"/>
            </a:pPr>
            <a:r>
              <a:rPr lang="en-US" sz="2400" dirty="0">
                <a:solidFill>
                  <a:schemeClr val="tx1">
                    <a:lumMod val="85000"/>
                    <a:lumOff val="15000"/>
                  </a:schemeClr>
                </a:solidFill>
                <a:latin typeface="Myriad Pro" charset="0"/>
                <a:ea typeface="Myriad Pro" charset="0"/>
                <a:cs typeface="Myriad Pro" charset="0"/>
              </a:rPr>
              <a:t>Less extreme cold</a:t>
            </a:r>
          </a:p>
          <a:p>
            <a:pPr marL="342900" indent="-342900">
              <a:buFont typeface="Wingdings" charset="2"/>
              <a:buChar char="Ø"/>
            </a:pPr>
            <a:r>
              <a:rPr lang="en-US" sz="2400" dirty="0">
                <a:solidFill>
                  <a:schemeClr val="tx1">
                    <a:lumMod val="85000"/>
                    <a:lumOff val="15000"/>
                  </a:schemeClr>
                </a:solidFill>
                <a:latin typeface="Myriad Pro" charset="0"/>
                <a:ea typeface="Myriad Pro" charset="0"/>
                <a:cs typeface="Myriad Pro" charset="0"/>
              </a:rPr>
              <a:t>Longer growing season</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0207" y="5583253"/>
            <a:ext cx="722216" cy="1075167"/>
          </a:xfrm>
          <a:prstGeom prst="rect">
            <a:avLst/>
          </a:prstGeom>
        </p:spPr>
      </p:pic>
    </p:spTree>
    <p:extLst>
      <p:ext uri="{BB962C8B-B14F-4D97-AF65-F5344CB8AC3E}">
        <p14:creationId xmlns:p14="http://schemas.microsoft.com/office/powerpoint/2010/main" val="246043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extBox 10"/>
          <p:cNvSpPr txBox="1"/>
          <p:nvPr/>
        </p:nvSpPr>
        <p:spPr>
          <a:xfrm>
            <a:off x="824821" y="869994"/>
            <a:ext cx="7125669" cy="923330"/>
          </a:xfrm>
          <a:prstGeom prst="rect">
            <a:avLst/>
          </a:prstGeom>
          <a:noFill/>
        </p:spPr>
        <p:txBody>
          <a:bodyPr wrap="none" rtlCol="0">
            <a:spAutoFit/>
          </a:bodyPr>
          <a:lstStyle/>
          <a:p>
            <a:r>
              <a:rPr lang="en-US" sz="5400" dirty="0">
                <a:solidFill>
                  <a:schemeClr val="tx1">
                    <a:lumMod val="85000"/>
                    <a:lumOff val="15000"/>
                  </a:schemeClr>
                </a:solidFill>
                <a:latin typeface="Impact" charset="0"/>
                <a:ea typeface="Impact" charset="0"/>
                <a:cs typeface="Impact" charset="0"/>
              </a:rPr>
              <a:t>Indiana is getting </a:t>
            </a:r>
            <a:r>
              <a:rPr lang="en-US" sz="5400" dirty="0">
                <a:solidFill>
                  <a:srgbClr val="0070C0"/>
                </a:solidFill>
                <a:latin typeface="Impact" charset="0"/>
                <a:ea typeface="Impact" charset="0"/>
                <a:cs typeface="Impact" charset="0"/>
              </a:rPr>
              <a:t>wetter</a:t>
            </a:r>
          </a:p>
        </p:txBody>
      </p:sp>
      <p:sp>
        <p:nvSpPr>
          <p:cNvPr id="14" name="TextBox 13"/>
          <p:cNvSpPr txBox="1"/>
          <p:nvPr/>
        </p:nvSpPr>
        <p:spPr>
          <a:xfrm>
            <a:off x="1314449" y="2471149"/>
            <a:ext cx="6352884" cy="954107"/>
          </a:xfrm>
          <a:prstGeom prst="rect">
            <a:avLst/>
          </a:prstGeom>
          <a:noFill/>
        </p:spPr>
        <p:txBody>
          <a:bodyPr wrap="square" rtlCol="0">
            <a:spAutoFit/>
          </a:bodyPr>
          <a:lstStyle/>
          <a:p>
            <a:pPr algn="ctr"/>
            <a:r>
              <a:rPr lang="en-US" sz="2800" b="1" dirty="0">
                <a:solidFill>
                  <a:schemeClr val="tx1">
                    <a:lumMod val="85000"/>
                    <a:lumOff val="15000"/>
                  </a:schemeClr>
                </a:solidFill>
                <a:latin typeface="Myriad Pro" charset="0"/>
                <a:ea typeface="Myriad Pro" charset="0"/>
                <a:cs typeface="Myriad Pro" charset="0"/>
              </a:rPr>
              <a:t>Annual precipitation has increased 5.6” over the last century.</a:t>
            </a:r>
          </a:p>
        </p:txBody>
      </p:sp>
      <p:sp>
        <p:nvSpPr>
          <p:cNvPr id="15" name="TextBox 14"/>
          <p:cNvSpPr txBox="1"/>
          <p:nvPr/>
        </p:nvSpPr>
        <p:spPr>
          <a:xfrm>
            <a:off x="1486656" y="3846533"/>
            <a:ext cx="6008470" cy="954107"/>
          </a:xfrm>
          <a:prstGeom prst="rect">
            <a:avLst/>
          </a:prstGeom>
          <a:noFill/>
        </p:spPr>
        <p:txBody>
          <a:bodyPr wrap="square" rtlCol="0">
            <a:spAutoFit/>
          </a:bodyPr>
          <a:lstStyle/>
          <a:p>
            <a:pPr algn="ctr"/>
            <a:r>
              <a:rPr lang="en-US" sz="2800" b="1" dirty="0">
                <a:solidFill>
                  <a:schemeClr val="tx1">
                    <a:lumMod val="85000"/>
                    <a:lumOff val="15000"/>
                  </a:schemeClr>
                </a:solidFill>
                <a:latin typeface="Myriad Pro" charset="0"/>
                <a:ea typeface="Myriad Pro" charset="0"/>
                <a:cs typeface="Myriad Pro" charset="0"/>
              </a:rPr>
              <a:t>6% to 8% increase in annual rainfall is projected by mid-century. </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0207" y="5583253"/>
            <a:ext cx="722216" cy="1075167"/>
          </a:xfrm>
          <a:prstGeom prst="rect">
            <a:avLst/>
          </a:prstGeom>
        </p:spPr>
      </p:pic>
    </p:spTree>
    <p:extLst>
      <p:ext uri="{BB962C8B-B14F-4D97-AF65-F5344CB8AC3E}">
        <p14:creationId xmlns:p14="http://schemas.microsoft.com/office/powerpoint/2010/main" val="68004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0" y="15610"/>
            <a:ext cx="9144000" cy="6858000"/>
          </a:xfrm>
          <a:prstGeom prst="rect">
            <a:avLst/>
          </a:prstGeom>
        </p:spPr>
      </p:pic>
      <p:sp>
        <p:nvSpPr>
          <p:cNvPr id="15" name="TextBox 14"/>
          <p:cNvSpPr txBox="1"/>
          <p:nvPr/>
        </p:nvSpPr>
        <p:spPr>
          <a:xfrm>
            <a:off x="1662246" y="5247135"/>
            <a:ext cx="5819507" cy="830997"/>
          </a:xfrm>
          <a:prstGeom prst="rect">
            <a:avLst/>
          </a:prstGeom>
          <a:noFill/>
        </p:spPr>
        <p:txBody>
          <a:bodyPr wrap="square" rtlCol="0">
            <a:spAutoFit/>
          </a:bodyPr>
          <a:lstStyle/>
          <a:p>
            <a:pPr marL="342900" indent="-342900">
              <a:buFont typeface="Wingdings" charset="2"/>
              <a:buChar char="Ø"/>
            </a:pPr>
            <a:r>
              <a:rPr lang="en-US" sz="2400" dirty="0">
                <a:solidFill>
                  <a:schemeClr val="tx1">
                    <a:lumMod val="85000"/>
                    <a:lumOff val="15000"/>
                  </a:schemeClr>
                </a:solidFill>
                <a:latin typeface="Arial" charset="0"/>
                <a:ea typeface="Arial" charset="0"/>
                <a:cs typeface="Arial" charset="0"/>
              </a:rPr>
              <a:t>More falling as rain, not snow</a:t>
            </a:r>
          </a:p>
          <a:p>
            <a:pPr marL="342900" indent="-342900">
              <a:buFont typeface="Wingdings" charset="2"/>
              <a:buChar char="Ø"/>
            </a:pPr>
            <a:r>
              <a:rPr lang="en-US" sz="2400" dirty="0">
                <a:solidFill>
                  <a:schemeClr val="tx1">
                    <a:lumMod val="85000"/>
                    <a:lumOff val="15000"/>
                  </a:schemeClr>
                </a:solidFill>
                <a:latin typeface="Arial" charset="0"/>
                <a:ea typeface="Arial" charset="0"/>
                <a:cs typeface="Arial" charset="0"/>
              </a:rPr>
              <a:t>Increased early-season soil saturation</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0207" y="5583253"/>
            <a:ext cx="722216" cy="1075167"/>
          </a:xfrm>
          <a:prstGeom prst="rect">
            <a:avLst/>
          </a:prstGeom>
        </p:spPr>
      </p:pic>
      <p:sp>
        <p:nvSpPr>
          <p:cNvPr id="13" name="TextBox 12"/>
          <p:cNvSpPr txBox="1"/>
          <p:nvPr/>
        </p:nvSpPr>
        <p:spPr>
          <a:xfrm>
            <a:off x="738257" y="821848"/>
            <a:ext cx="7667484" cy="1754326"/>
          </a:xfrm>
          <a:prstGeom prst="rect">
            <a:avLst/>
          </a:prstGeom>
          <a:noFill/>
        </p:spPr>
        <p:txBody>
          <a:bodyPr wrap="none" rtlCol="0">
            <a:spAutoFit/>
          </a:bodyPr>
          <a:lstStyle/>
          <a:p>
            <a:r>
              <a:rPr lang="en-US" sz="5400" dirty="0">
                <a:solidFill>
                  <a:schemeClr val="tx1">
                    <a:lumMod val="85000"/>
                    <a:lumOff val="15000"/>
                  </a:schemeClr>
                </a:solidFill>
                <a:latin typeface="Impact" charset="0"/>
                <a:ea typeface="Impact" charset="0"/>
                <a:cs typeface="Impact" charset="0"/>
              </a:rPr>
              <a:t>Some seasons are getting </a:t>
            </a:r>
          </a:p>
          <a:p>
            <a:pPr algn="ctr"/>
            <a:r>
              <a:rPr lang="en-US" sz="5400" dirty="0">
                <a:solidFill>
                  <a:srgbClr val="0070C0"/>
                </a:solidFill>
                <a:latin typeface="Impact" charset="0"/>
                <a:ea typeface="Impact" charset="0"/>
                <a:cs typeface="Impact" charset="0"/>
              </a:rPr>
              <a:t>wetter</a:t>
            </a:r>
          </a:p>
        </p:txBody>
      </p:sp>
      <p:sp>
        <p:nvSpPr>
          <p:cNvPr id="9" name="TextBox 8"/>
          <p:cNvSpPr txBox="1"/>
          <p:nvPr/>
        </p:nvSpPr>
        <p:spPr>
          <a:xfrm>
            <a:off x="2327747" y="3559025"/>
            <a:ext cx="4648352" cy="523220"/>
          </a:xfrm>
          <a:prstGeom prst="rect">
            <a:avLst/>
          </a:prstGeom>
          <a:noFill/>
        </p:spPr>
        <p:txBody>
          <a:bodyPr wrap="square" rtlCol="0">
            <a:spAutoFit/>
          </a:bodyPr>
          <a:lstStyle/>
          <a:p>
            <a:r>
              <a:rPr lang="en-US" sz="2800" b="1">
                <a:solidFill>
                  <a:schemeClr val="tx1">
                    <a:lumMod val="85000"/>
                    <a:lumOff val="15000"/>
                  </a:schemeClr>
                </a:solidFill>
                <a:latin typeface="Myriad Pro" charset="0"/>
                <a:ea typeface="Myriad Pro" charset="0"/>
                <a:cs typeface="Myriad Pro" charset="0"/>
              </a:rPr>
              <a:t>WINTER: 16 </a:t>
            </a:r>
            <a:r>
              <a:rPr lang="en-US" sz="2800" b="1" dirty="0">
                <a:solidFill>
                  <a:schemeClr val="tx1">
                    <a:lumMod val="85000"/>
                    <a:lumOff val="15000"/>
                  </a:schemeClr>
                </a:solidFill>
                <a:latin typeface="Myriad Pro" charset="0"/>
                <a:ea typeface="Myriad Pro" charset="0"/>
                <a:cs typeface="Myriad Pro" charset="0"/>
              </a:rPr>
              <a:t>to 20% </a:t>
            </a:r>
            <a:r>
              <a:rPr lang="en-US" sz="2800" b="1">
                <a:solidFill>
                  <a:schemeClr val="tx1">
                    <a:lumMod val="85000"/>
                    <a:lumOff val="15000"/>
                  </a:schemeClr>
                </a:solidFill>
                <a:latin typeface="Myriad Pro" charset="0"/>
                <a:ea typeface="Myriad Pro" charset="0"/>
                <a:cs typeface="Myriad Pro" charset="0"/>
              </a:rPr>
              <a:t>increase </a:t>
            </a:r>
            <a:endParaRPr lang="en-US" sz="2800" b="1" dirty="0">
              <a:solidFill>
                <a:schemeClr val="tx1">
                  <a:lumMod val="85000"/>
                  <a:lumOff val="15000"/>
                </a:schemeClr>
              </a:solidFill>
              <a:latin typeface="Myriad Pro" charset="0"/>
              <a:ea typeface="Myriad Pro" charset="0"/>
              <a:cs typeface="Myriad Pro" charset="0"/>
            </a:endParaRPr>
          </a:p>
        </p:txBody>
      </p:sp>
      <p:sp>
        <p:nvSpPr>
          <p:cNvPr id="12" name="TextBox 11"/>
          <p:cNvSpPr txBox="1"/>
          <p:nvPr/>
        </p:nvSpPr>
        <p:spPr>
          <a:xfrm>
            <a:off x="2327747" y="4204142"/>
            <a:ext cx="4920495" cy="523220"/>
          </a:xfrm>
          <a:prstGeom prst="rect">
            <a:avLst/>
          </a:prstGeom>
          <a:noFill/>
        </p:spPr>
        <p:txBody>
          <a:bodyPr wrap="square" rtlCol="0">
            <a:spAutoFit/>
          </a:bodyPr>
          <a:lstStyle/>
          <a:p>
            <a:r>
              <a:rPr lang="en-US" sz="2800" b="1" dirty="0">
                <a:solidFill>
                  <a:schemeClr val="tx1">
                    <a:lumMod val="85000"/>
                    <a:lumOff val="15000"/>
                  </a:schemeClr>
                </a:solidFill>
                <a:latin typeface="Myriad Pro" charset="0"/>
                <a:ea typeface="Myriad Pro" charset="0"/>
                <a:cs typeface="Myriad Pro" charset="0"/>
              </a:rPr>
              <a:t>SPRING: 13 to 16</a:t>
            </a:r>
            <a:r>
              <a:rPr lang="en-US" sz="2800" b="1">
                <a:solidFill>
                  <a:schemeClr val="tx1">
                    <a:lumMod val="85000"/>
                    <a:lumOff val="15000"/>
                  </a:schemeClr>
                </a:solidFill>
                <a:latin typeface="Myriad Pro" charset="0"/>
                <a:ea typeface="Myriad Pro" charset="0"/>
                <a:cs typeface="Myriad Pro" charset="0"/>
              </a:rPr>
              <a:t>% increase</a:t>
            </a:r>
            <a:endParaRPr lang="en-US" sz="2800" b="1" dirty="0">
              <a:solidFill>
                <a:schemeClr val="tx1">
                  <a:lumMod val="85000"/>
                  <a:lumOff val="15000"/>
                </a:schemeClr>
              </a:solidFill>
              <a:latin typeface="Myriad Pro" charset="0"/>
              <a:ea typeface="Myriad Pro" charset="0"/>
              <a:cs typeface="Myriad Pro" charset="0"/>
            </a:endParaRPr>
          </a:p>
        </p:txBody>
      </p:sp>
      <p:sp>
        <p:nvSpPr>
          <p:cNvPr id="4" name="Up Arrow 3"/>
          <p:cNvSpPr/>
          <p:nvPr/>
        </p:nvSpPr>
        <p:spPr>
          <a:xfrm>
            <a:off x="1177201" y="3416893"/>
            <a:ext cx="979714" cy="1250923"/>
          </a:xfrm>
          <a:prstGeom prst="upArrow">
            <a:avLst/>
          </a:prstGeom>
          <a:solidFill>
            <a:srgbClr val="006F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79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2"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1548"/>
            <a:ext cx="9144000" cy="6794904"/>
          </a:xfrm>
          <a:prstGeom prst="rect">
            <a:avLst/>
          </a:prstGeom>
        </p:spPr>
      </p:pic>
    </p:spTree>
    <p:extLst>
      <p:ext uri="{BB962C8B-B14F-4D97-AF65-F5344CB8AC3E}">
        <p14:creationId xmlns:p14="http://schemas.microsoft.com/office/powerpoint/2010/main" val="276510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1548"/>
            <a:ext cx="9144000" cy="6794904"/>
          </a:xfrm>
          <a:prstGeom prst="rect">
            <a:avLst/>
          </a:prstGeom>
        </p:spPr>
      </p:pic>
    </p:spTree>
    <p:extLst>
      <p:ext uri="{BB962C8B-B14F-4D97-AF65-F5344CB8AC3E}">
        <p14:creationId xmlns:p14="http://schemas.microsoft.com/office/powerpoint/2010/main" val="352372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1548"/>
            <a:ext cx="9144000" cy="6794904"/>
          </a:xfrm>
          <a:prstGeom prst="rect">
            <a:avLst/>
          </a:prstGeom>
        </p:spPr>
      </p:pic>
    </p:spTree>
    <p:extLst>
      <p:ext uri="{BB962C8B-B14F-4D97-AF65-F5344CB8AC3E}">
        <p14:creationId xmlns:p14="http://schemas.microsoft.com/office/powerpoint/2010/main" val="61635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0207" y="5583253"/>
            <a:ext cx="722216" cy="1075167"/>
          </a:xfrm>
          <a:prstGeom prst="rect">
            <a:avLst/>
          </a:prstGeom>
        </p:spPr>
      </p:pic>
      <p:sp>
        <p:nvSpPr>
          <p:cNvPr id="13" name="TextBox 12"/>
          <p:cNvSpPr txBox="1"/>
          <p:nvPr/>
        </p:nvSpPr>
        <p:spPr>
          <a:xfrm>
            <a:off x="1921347" y="877047"/>
            <a:ext cx="5498621" cy="1754326"/>
          </a:xfrm>
          <a:prstGeom prst="rect">
            <a:avLst/>
          </a:prstGeom>
          <a:noFill/>
        </p:spPr>
        <p:txBody>
          <a:bodyPr wrap="none" rtlCol="0">
            <a:spAutoFit/>
          </a:bodyPr>
          <a:lstStyle/>
          <a:p>
            <a:pPr algn="ctr"/>
            <a:r>
              <a:rPr lang="en-US" sz="5400" dirty="0">
                <a:solidFill>
                  <a:schemeClr val="tx1">
                    <a:lumMod val="85000"/>
                    <a:lumOff val="15000"/>
                  </a:schemeClr>
                </a:solidFill>
                <a:latin typeface="Impact" charset="0"/>
                <a:ea typeface="Impact" charset="0"/>
                <a:cs typeface="Impact" charset="0"/>
              </a:rPr>
              <a:t>Some seasons are </a:t>
            </a:r>
          </a:p>
          <a:p>
            <a:pPr algn="ctr"/>
            <a:r>
              <a:rPr lang="en-US" sz="5400" dirty="0">
                <a:solidFill>
                  <a:schemeClr val="tx1">
                    <a:lumMod val="85000"/>
                    <a:lumOff val="15000"/>
                  </a:schemeClr>
                </a:solidFill>
                <a:latin typeface="Impact" charset="0"/>
                <a:ea typeface="Impact" charset="0"/>
                <a:cs typeface="Impact" charset="0"/>
              </a:rPr>
              <a:t>getting </a:t>
            </a:r>
            <a:r>
              <a:rPr lang="en-US" sz="5400" dirty="0">
                <a:solidFill>
                  <a:srgbClr val="945200"/>
                </a:solidFill>
                <a:latin typeface="Impact" charset="0"/>
                <a:ea typeface="Impact" charset="0"/>
                <a:cs typeface="Impact" charset="0"/>
              </a:rPr>
              <a:t>drier</a:t>
            </a:r>
          </a:p>
        </p:txBody>
      </p:sp>
      <p:sp>
        <p:nvSpPr>
          <p:cNvPr id="4" name="Up Arrow 3"/>
          <p:cNvSpPr/>
          <p:nvPr/>
        </p:nvSpPr>
        <p:spPr>
          <a:xfrm rot="10800000">
            <a:off x="1177201" y="3558407"/>
            <a:ext cx="466542" cy="1250923"/>
          </a:xfrm>
          <a:prstGeom prst="upArrow">
            <a:avLst/>
          </a:prstGeom>
          <a:solidFill>
            <a:srgbClr val="9452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21347" y="3590331"/>
            <a:ext cx="6029143" cy="954107"/>
          </a:xfrm>
          <a:prstGeom prst="rect">
            <a:avLst/>
          </a:prstGeom>
          <a:noFill/>
        </p:spPr>
        <p:txBody>
          <a:bodyPr wrap="square" rtlCol="0">
            <a:spAutoFit/>
          </a:bodyPr>
          <a:lstStyle/>
          <a:p>
            <a:r>
              <a:rPr lang="en-US" sz="2800" b="1" i="1" dirty="0">
                <a:solidFill>
                  <a:schemeClr val="tx1">
                    <a:lumMod val="85000"/>
                    <a:lumOff val="15000"/>
                  </a:schemeClr>
                </a:solidFill>
                <a:latin typeface="Myriad Pro" charset="0"/>
                <a:ea typeface="Myriad Pro" charset="0"/>
                <a:cs typeface="Myriad Pro" charset="0"/>
              </a:rPr>
              <a:t>Summer &amp; fall </a:t>
            </a:r>
            <a:r>
              <a:rPr lang="en-US" sz="2800" b="1" dirty="0">
                <a:solidFill>
                  <a:schemeClr val="tx1">
                    <a:lumMod val="85000"/>
                    <a:lumOff val="15000"/>
                  </a:schemeClr>
                </a:solidFill>
                <a:latin typeface="Myriad Pro" charset="0"/>
                <a:ea typeface="Myriad Pro" charset="0"/>
                <a:cs typeface="Myriad Pro" charset="0"/>
              </a:rPr>
              <a:t>show slight declines, with less certainty in the projections</a:t>
            </a:r>
          </a:p>
        </p:txBody>
      </p:sp>
      <p:sp>
        <p:nvSpPr>
          <p:cNvPr id="16" name="TextBox 15"/>
          <p:cNvSpPr txBox="1"/>
          <p:nvPr/>
        </p:nvSpPr>
        <p:spPr>
          <a:xfrm>
            <a:off x="1662246" y="5247135"/>
            <a:ext cx="6288244" cy="830997"/>
          </a:xfrm>
          <a:prstGeom prst="rect">
            <a:avLst/>
          </a:prstGeom>
          <a:noFill/>
        </p:spPr>
        <p:txBody>
          <a:bodyPr wrap="square" rtlCol="0">
            <a:spAutoFit/>
          </a:bodyPr>
          <a:lstStyle/>
          <a:p>
            <a:pPr marL="342900" indent="-342900">
              <a:buFont typeface="Wingdings" charset="2"/>
              <a:buChar char="Ø"/>
            </a:pPr>
            <a:r>
              <a:rPr lang="en-US" sz="2400" dirty="0">
                <a:solidFill>
                  <a:schemeClr val="tx1">
                    <a:lumMod val="85000"/>
                    <a:lumOff val="15000"/>
                  </a:schemeClr>
                </a:solidFill>
                <a:latin typeface="Arial" charset="0"/>
                <a:ea typeface="Arial" charset="0"/>
                <a:cs typeface="Arial" charset="0"/>
              </a:rPr>
              <a:t>Increased water demand from added heat</a:t>
            </a:r>
          </a:p>
          <a:p>
            <a:pPr marL="342900" indent="-342900">
              <a:buFont typeface="Wingdings" charset="2"/>
              <a:buChar char="Ø"/>
            </a:pPr>
            <a:r>
              <a:rPr lang="en-US" sz="2400" dirty="0">
                <a:solidFill>
                  <a:schemeClr val="tx1">
                    <a:lumMod val="85000"/>
                    <a:lumOff val="15000"/>
                  </a:schemeClr>
                </a:solidFill>
                <a:latin typeface="Arial" charset="0"/>
                <a:ea typeface="Arial" charset="0"/>
                <a:cs typeface="Arial" charset="0"/>
              </a:rPr>
              <a:t>Reduced plant available water</a:t>
            </a:r>
          </a:p>
        </p:txBody>
      </p:sp>
    </p:spTree>
    <p:extLst>
      <p:ext uri="{BB962C8B-B14F-4D97-AF65-F5344CB8AC3E}">
        <p14:creationId xmlns:p14="http://schemas.microsoft.com/office/powerpoint/2010/main" val="415764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909" y="0"/>
            <a:ext cx="8386182" cy="6858000"/>
          </a:xfrm>
          <a:prstGeom prst="rect">
            <a:avLst/>
          </a:prstGeom>
        </p:spPr>
      </p:pic>
    </p:spTree>
    <p:extLst>
      <p:ext uri="{BB962C8B-B14F-4D97-AF65-F5344CB8AC3E}">
        <p14:creationId xmlns:p14="http://schemas.microsoft.com/office/powerpoint/2010/main" val="364201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6936" t="-400"/>
          <a:stretch/>
        </p:blipFill>
        <p:spPr>
          <a:xfrm>
            <a:off x="1305056" y="751114"/>
            <a:ext cx="7682436" cy="5291544"/>
          </a:xfrm>
          <a:prstGeom prst="rect">
            <a:avLst/>
          </a:prstGeom>
        </p:spPr>
      </p:pic>
      <p:grpSp>
        <p:nvGrpSpPr>
          <p:cNvPr id="12" name="Group 11"/>
          <p:cNvGrpSpPr/>
          <p:nvPr/>
        </p:nvGrpSpPr>
        <p:grpSpPr>
          <a:xfrm>
            <a:off x="208338" y="552034"/>
            <a:ext cx="8794565" cy="5721866"/>
            <a:chOff x="289438" y="537746"/>
            <a:chExt cx="8794565" cy="5721866"/>
          </a:xfrm>
        </p:grpSpPr>
        <p:sp>
          <p:nvSpPr>
            <p:cNvPr id="8" name="Rectangle 7"/>
            <p:cNvSpPr/>
            <p:nvPr/>
          </p:nvSpPr>
          <p:spPr bwMode="auto">
            <a:xfrm>
              <a:off x="673291" y="537746"/>
              <a:ext cx="517014" cy="5619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charset="0"/>
              </a:endParaRPr>
            </a:p>
          </p:txBody>
        </p:sp>
        <p:sp>
          <p:nvSpPr>
            <p:cNvPr id="9" name="Rectangle 8"/>
            <p:cNvSpPr/>
            <p:nvPr/>
          </p:nvSpPr>
          <p:spPr bwMode="auto">
            <a:xfrm>
              <a:off x="8922591" y="639862"/>
              <a:ext cx="161412" cy="5619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charset="0"/>
              </a:endParaRPr>
            </a:p>
          </p:txBody>
        </p:sp>
        <p:sp>
          <p:nvSpPr>
            <p:cNvPr id="10" name="Rectangle 9"/>
            <p:cNvSpPr/>
            <p:nvPr/>
          </p:nvSpPr>
          <p:spPr bwMode="auto">
            <a:xfrm>
              <a:off x="465393" y="596900"/>
              <a:ext cx="8574925" cy="2603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charset="0"/>
              </a:endParaRPr>
            </a:p>
          </p:txBody>
        </p:sp>
        <p:sp>
          <p:nvSpPr>
            <p:cNvPr id="11" name="Rectangle 10"/>
            <p:cNvSpPr/>
            <p:nvPr/>
          </p:nvSpPr>
          <p:spPr bwMode="auto">
            <a:xfrm>
              <a:off x="289438" y="5999262"/>
              <a:ext cx="8574925" cy="2603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charset="0"/>
              </a:endParaRPr>
            </a:p>
          </p:txBody>
        </p:sp>
      </p:grpSp>
      <p:sp>
        <p:nvSpPr>
          <p:cNvPr id="5" name="TextBox 4"/>
          <p:cNvSpPr txBox="1"/>
          <p:nvPr/>
        </p:nvSpPr>
        <p:spPr>
          <a:xfrm>
            <a:off x="589265" y="1126123"/>
            <a:ext cx="676788" cy="338554"/>
          </a:xfrm>
          <a:prstGeom prst="rect">
            <a:avLst/>
          </a:prstGeom>
          <a:noFill/>
        </p:spPr>
        <p:txBody>
          <a:bodyPr wrap="none" rtlCol="0">
            <a:spAutoFit/>
          </a:bodyPr>
          <a:lstStyle/>
          <a:p>
            <a:r>
              <a:rPr lang="en-US" sz="1600" b="1" dirty="0">
                <a:solidFill>
                  <a:schemeClr val="tx1">
                    <a:lumMod val="50000"/>
                    <a:lumOff val="50000"/>
                  </a:schemeClr>
                </a:solidFill>
                <a:latin typeface="Arial" charset="0"/>
                <a:ea typeface="Arial" charset="0"/>
                <a:cs typeface="Arial" charset="0"/>
              </a:rPr>
              <a:t>+ 2ºF</a:t>
            </a:r>
          </a:p>
        </p:txBody>
      </p:sp>
      <p:sp>
        <p:nvSpPr>
          <p:cNvPr id="6" name="TextBox 5"/>
          <p:cNvSpPr txBox="1"/>
          <p:nvPr/>
        </p:nvSpPr>
        <p:spPr>
          <a:xfrm>
            <a:off x="640561" y="5660708"/>
            <a:ext cx="625492" cy="338554"/>
          </a:xfrm>
          <a:prstGeom prst="rect">
            <a:avLst/>
          </a:prstGeom>
          <a:noFill/>
        </p:spPr>
        <p:txBody>
          <a:bodyPr wrap="none" rtlCol="0">
            <a:spAutoFit/>
          </a:bodyPr>
          <a:lstStyle/>
          <a:p>
            <a:r>
              <a:rPr lang="en-US" sz="1600" b="1" dirty="0">
                <a:solidFill>
                  <a:schemeClr val="tx1">
                    <a:lumMod val="50000"/>
                    <a:lumOff val="50000"/>
                  </a:schemeClr>
                </a:solidFill>
                <a:latin typeface="Arial" charset="0"/>
                <a:ea typeface="Arial" charset="0"/>
                <a:cs typeface="Arial" charset="0"/>
              </a:rPr>
              <a:t>- 2ºF</a:t>
            </a:r>
          </a:p>
        </p:txBody>
      </p:sp>
      <p:sp>
        <p:nvSpPr>
          <p:cNvPr id="7" name="TextBox 6"/>
          <p:cNvSpPr txBox="1"/>
          <p:nvPr/>
        </p:nvSpPr>
        <p:spPr>
          <a:xfrm>
            <a:off x="0" y="3347621"/>
            <a:ext cx="1178528" cy="523220"/>
          </a:xfrm>
          <a:prstGeom prst="rect">
            <a:avLst/>
          </a:prstGeom>
          <a:noFill/>
        </p:spPr>
        <p:txBody>
          <a:bodyPr wrap="none" rtlCol="0">
            <a:spAutoFit/>
          </a:bodyPr>
          <a:lstStyle/>
          <a:p>
            <a:pPr algn="ctr"/>
            <a:r>
              <a:rPr lang="en-US" sz="1400" b="1" dirty="0">
                <a:solidFill>
                  <a:schemeClr val="tx1">
                    <a:lumMod val="50000"/>
                    <a:lumOff val="50000"/>
                  </a:schemeClr>
                </a:solidFill>
                <a:latin typeface="Arial" charset="0"/>
                <a:ea typeface="Arial" charset="0"/>
                <a:cs typeface="Arial" charset="0"/>
              </a:rPr>
              <a:t>1951 – 1980</a:t>
            </a:r>
          </a:p>
          <a:p>
            <a:pPr algn="ctr"/>
            <a:r>
              <a:rPr lang="en-US" sz="1400" b="1" dirty="0">
                <a:solidFill>
                  <a:schemeClr val="tx1">
                    <a:lumMod val="50000"/>
                    <a:lumOff val="50000"/>
                  </a:schemeClr>
                </a:solidFill>
                <a:latin typeface="Arial" charset="0"/>
                <a:ea typeface="Arial" charset="0"/>
                <a:cs typeface="Arial" charset="0"/>
              </a:rPr>
              <a:t>AVERAGE</a:t>
            </a:r>
          </a:p>
        </p:txBody>
      </p:sp>
      <p:sp>
        <p:nvSpPr>
          <p:cNvPr id="20" name="TextBox 19"/>
          <p:cNvSpPr txBox="1"/>
          <p:nvPr/>
        </p:nvSpPr>
        <p:spPr>
          <a:xfrm>
            <a:off x="808092" y="436120"/>
            <a:ext cx="813043" cy="369332"/>
          </a:xfrm>
          <a:prstGeom prst="rect">
            <a:avLst/>
          </a:prstGeom>
          <a:noFill/>
        </p:spPr>
        <p:txBody>
          <a:bodyPr wrap="none" rtlCol="0">
            <a:spAutoFit/>
          </a:bodyPr>
          <a:lstStyle/>
          <a:p>
            <a:pPr algn="ctr"/>
            <a:r>
              <a:rPr lang="en-US">
                <a:solidFill>
                  <a:schemeClr val="tx1">
                    <a:lumMod val="50000"/>
                    <a:lumOff val="50000"/>
                  </a:schemeClr>
                </a:solidFill>
                <a:latin typeface="Arial" charset="0"/>
                <a:ea typeface="Arial" charset="0"/>
                <a:cs typeface="Arial" charset="0"/>
              </a:rPr>
              <a:t>Hotter</a:t>
            </a:r>
            <a:endParaRPr lang="en-US" dirty="0">
              <a:solidFill>
                <a:schemeClr val="tx1">
                  <a:lumMod val="50000"/>
                  <a:lumOff val="50000"/>
                </a:schemeClr>
              </a:solidFill>
              <a:latin typeface="Arial" charset="0"/>
              <a:ea typeface="Arial" charset="0"/>
              <a:cs typeface="Arial" charset="0"/>
            </a:endParaRPr>
          </a:p>
        </p:txBody>
      </p:sp>
      <p:sp>
        <p:nvSpPr>
          <p:cNvPr id="21" name="TextBox 20"/>
          <p:cNvSpPr txBox="1"/>
          <p:nvPr/>
        </p:nvSpPr>
        <p:spPr>
          <a:xfrm>
            <a:off x="808092" y="6361212"/>
            <a:ext cx="864339" cy="369332"/>
          </a:xfrm>
          <a:prstGeom prst="rect">
            <a:avLst/>
          </a:prstGeom>
          <a:noFill/>
        </p:spPr>
        <p:txBody>
          <a:bodyPr wrap="none" rtlCol="0">
            <a:spAutoFit/>
          </a:bodyPr>
          <a:lstStyle/>
          <a:p>
            <a:pPr algn="ctr"/>
            <a:r>
              <a:rPr lang="en-US" dirty="0">
                <a:solidFill>
                  <a:schemeClr val="tx1">
                    <a:lumMod val="50000"/>
                    <a:lumOff val="50000"/>
                  </a:schemeClr>
                </a:solidFill>
                <a:latin typeface="Arial" charset="0"/>
                <a:ea typeface="Arial" charset="0"/>
                <a:cs typeface="Arial" charset="0"/>
              </a:rPr>
              <a:t>Colder</a:t>
            </a:r>
          </a:p>
        </p:txBody>
      </p:sp>
      <p:cxnSp>
        <p:nvCxnSpPr>
          <p:cNvPr id="17" name="Straight Arrow Connector 16"/>
          <p:cNvCxnSpPr/>
          <p:nvPr/>
        </p:nvCxnSpPr>
        <p:spPr bwMode="auto">
          <a:xfrm flipV="1">
            <a:off x="1299613" y="842554"/>
            <a:ext cx="0" cy="2743200"/>
          </a:xfrm>
          <a:prstGeom prst="straightConnector1">
            <a:avLst/>
          </a:prstGeom>
          <a:solidFill>
            <a:schemeClr val="accent1"/>
          </a:solidFill>
          <a:ln w="19050" cap="flat" cmpd="sng" algn="ctr">
            <a:solidFill>
              <a:schemeClr val="bg2"/>
            </a:solidFill>
            <a:prstDash val="solid"/>
            <a:round/>
            <a:headEnd type="none" w="med" len="med"/>
            <a:tailEnd type="triangle"/>
          </a:ln>
          <a:effectLst/>
        </p:spPr>
      </p:cxnSp>
      <p:cxnSp>
        <p:nvCxnSpPr>
          <p:cNvPr id="18" name="Straight Arrow Connector 17"/>
          <p:cNvCxnSpPr/>
          <p:nvPr/>
        </p:nvCxnSpPr>
        <p:spPr bwMode="auto">
          <a:xfrm flipH="1">
            <a:off x="1299613" y="3571879"/>
            <a:ext cx="0" cy="2743200"/>
          </a:xfrm>
          <a:prstGeom prst="straightConnector1">
            <a:avLst/>
          </a:prstGeom>
          <a:solidFill>
            <a:schemeClr val="accent1"/>
          </a:solidFill>
          <a:ln w="19050" cap="flat" cmpd="sng" algn="ctr">
            <a:solidFill>
              <a:schemeClr val="bg2"/>
            </a:solidFill>
            <a:prstDash val="solid"/>
            <a:round/>
            <a:headEnd type="none" w="med" len="med"/>
            <a:tailEnd type="triangle"/>
          </a:ln>
          <a:effectLst/>
        </p:spPr>
      </p:cxnSp>
      <p:sp>
        <p:nvSpPr>
          <p:cNvPr id="24" name="TextBox 23"/>
          <p:cNvSpPr txBox="1"/>
          <p:nvPr/>
        </p:nvSpPr>
        <p:spPr>
          <a:xfrm>
            <a:off x="1317323" y="5879546"/>
            <a:ext cx="7814961" cy="400110"/>
          </a:xfrm>
          <a:prstGeom prst="rect">
            <a:avLst/>
          </a:prstGeom>
          <a:noFill/>
        </p:spPr>
        <p:txBody>
          <a:bodyPr wrap="none" rtlCol="0">
            <a:spAutoFit/>
          </a:bodyPr>
          <a:lstStyle/>
          <a:p>
            <a:pPr algn="ctr"/>
            <a:r>
              <a:rPr lang="en-US" sz="2000" b="1" dirty="0">
                <a:solidFill>
                  <a:schemeClr val="tx1">
                    <a:lumMod val="50000"/>
                    <a:lumOff val="50000"/>
                  </a:schemeClr>
                </a:solidFill>
                <a:latin typeface="Arial" charset="0"/>
                <a:ea typeface="Arial" charset="0"/>
                <a:cs typeface="Arial" charset="0"/>
              </a:rPr>
              <a:t>1880                                                                                            2017</a:t>
            </a:r>
          </a:p>
        </p:txBody>
      </p:sp>
      <p:sp>
        <p:nvSpPr>
          <p:cNvPr id="22" name="Rectangle 21"/>
          <p:cNvSpPr/>
          <p:nvPr/>
        </p:nvSpPr>
        <p:spPr bwMode="auto">
          <a:xfrm>
            <a:off x="1321385" y="932634"/>
            <a:ext cx="9940392" cy="52625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charset="0"/>
            </a:endParaRPr>
          </a:p>
        </p:txBody>
      </p:sp>
      <p:sp>
        <p:nvSpPr>
          <p:cNvPr id="26" name="TextBox 25"/>
          <p:cNvSpPr txBox="1"/>
          <p:nvPr/>
        </p:nvSpPr>
        <p:spPr>
          <a:xfrm>
            <a:off x="2516639" y="430540"/>
            <a:ext cx="4719305" cy="523220"/>
          </a:xfrm>
          <a:prstGeom prst="rect">
            <a:avLst/>
          </a:prstGeom>
          <a:noFill/>
        </p:spPr>
        <p:txBody>
          <a:bodyPr wrap="none" rtlCol="0">
            <a:spAutoFit/>
          </a:bodyPr>
          <a:lstStyle/>
          <a:p>
            <a:r>
              <a:rPr lang="en-US" sz="2800" dirty="0">
                <a:latin typeface="Impact" charset="0"/>
                <a:ea typeface="Impact" charset="0"/>
                <a:cs typeface="Impact" charset="0"/>
              </a:rPr>
              <a:t>Observed Global Temperature</a:t>
            </a:r>
          </a:p>
        </p:txBody>
      </p:sp>
      <p:pic>
        <p:nvPicPr>
          <p:cNvPr id="3" name="Picture 2"/>
          <p:cNvPicPr>
            <a:picLocks noChangeAspect="1"/>
          </p:cNvPicPr>
          <p:nvPr/>
        </p:nvPicPr>
        <p:blipFill>
          <a:blip r:embed="rId4" cstate="email">
            <a:alphaModFix amt="20000"/>
            <a:extLst>
              <a:ext uri="{28A0092B-C50C-407E-A947-70E740481C1C}">
                <a14:useLocalDpi xmlns:a14="http://schemas.microsoft.com/office/drawing/2010/main"/>
              </a:ext>
            </a:extLst>
          </a:blip>
          <a:stretch>
            <a:fillRect/>
          </a:stretch>
        </p:blipFill>
        <p:spPr>
          <a:xfrm>
            <a:off x="3923994" y="1046606"/>
            <a:ext cx="7125681" cy="7088568"/>
          </a:xfrm>
          <a:prstGeom prst="rect">
            <a:avLst/>
          </a:prstGeom>
        </p:spPr>
      </p:pic>
      <p:sp>
        <p:nvSpPr>
          <p:cNvPr id="2" name="TextBox 1"/>
          <p:cNvSpPr txBox="1"/>
          <p:nvPr/>
        </p:nvSpPr>
        <p:spPr>
          <a:xfrm>
            <a:off x="4027790" y="4482831"/>
            <a:ext cx="4812796" cy="1785104"/>
          </a:xfrm>
          <a:prstGeom prst="rect">
            <a:avLst/>
          </a:prstGeom>
          <a:noFill/>
        </p:spPr>
        <p:txBody>
          <a:bodyPr wrap="square" rtlCol="0">
            <a:spAutoFit/>
          </a:bodyPr>
          <a:lstStyle/>
          <a:p>
            <a:pPr marL="457200" indent="-457200">
              <a:spcAft>
                <a:spcPts val="600"/>
              </a:spcAft>
              <a:buFont typeface="Wingdings" charset="2"/>
              <a:buChar char="Ø"/>
            </a:pPr>
            <a:r>
              <a:rPr lang="en-US" sz="2000" dirty="0">
                <a:latin typeface="Arial" charset="0"/>
                <a:ea typeface="Arial" charset="0"/>
                <a:cs typeface="Arial" charset="0"/>
              </a:rPr>
              <a:t>Environment is already  responding</a:t>
            </a:r>
          </a:p>
          <a:p>
            <a:pPr marL="457200" indent="-457200">
              <a:spcAft>
                <a:spcPts val="600"/>
              </a:spcAft>
              <a:buFont typeface="Wingdings" charset="2"/>
              <a:buChar char="Ø"/>
            </a:pPr>
            <a:r>
              <a:rPr lang="en-US" sz="2000" dirty="0">
                <a:latin typeface="Arial" charset="0"/>
                <a:ea typeface="Arial" charset="0"/>
                <a:cs typeface="Arial" charset="0"/>
              </a:rPr>
              <a:t>Warming trend projected to continue and intensify</a:t>
            </a:r>
          </a:p>
          <a:p>
            <a:pPr marL="457200" indent="-457200">
              <a:spcAft>
                <a:spcPts val="600"/>
              </a:spcAft>
              <a:buFont typeface="Wingdings" charset="2"/>
              <a:buChar char="Ø"/>
            </a:pPr>
            <a:r>
              <a:rPr lang="en-US" sz="2000" dirty="0">
                <a:latin typeface="Arial" charset="0"/>
                <a:ea typeface="Arial" charset="0"/>
                <a:cs typeface="Arial" charset="0"/>
              </a:rPr>
              <a:t>Need to put global change into local perspective</a:t>
            </a:r>
          </a:p>
        </p:txBody>
      </p:sp>
      <p:sp>
        <p:nvSpPr>
          <p:cNvPr id="13" name="TextBox 12"/>
          <p:cNvSpPr txBox="1"/>
          <p:nvPr/>
        </p:nvSpPr>
        <p:spPr>
          <a:xfrm>
            <a:off x="7863988" y="6502660"/>
            <a:ext cx="1268296" cy="338554"/>
          </a:xfrm>
          <a:prstGeom prst="rect">
            <a:avLst/>
          </a:prstGeom>
          <a:noFill/>
        </p:spPr>
        <p:txBody>
          <a:bodyPr wrap="none" rtlCol="0">
            <a:spAutoFit/>
          </a:bodyPr>
          <a:lstStyle/>
          <a:p>
            <a:r>
              <a:rPr lang="en-US" sz="1600">
                <a:solidFill>
                  <a:schemeClr val="tx1">
                    <a:lumMod val="50000"/>
                    <a:lumOff val="50000"/>
                  </a:schemeClr>
                </a:solidFill>
                <a:latin typeface="Arial Narrow" charset="0"/>
                <a:ea typeface="Arial Narrow" charset="0"/>
                <a:cs typeface="Arial Narrow" charset="0"/>
              </a:rPr>
              <a:t>Source: NASA</a:t>
            </a:r>
          </a:p>
        </p:txBody>
      </p:sp>
    </p:spTree>
    <p:extLst>
      <p:ext uri="{BB962C8B-B14F-4D97-AF65-F5344CB8AC3E}">
        <p14:creationId xmlns:p14="http://schemas.microsoft.com/office/powerpoint/2010/main" val="308173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5E-6 0 L 1.01163 -0.00208 " pathEditMode="relative" rAng="0" ptsTypes="AA">
                                      <p:cBhvr>
                                        <p:cTn id="6" dur="3000" fill="hold"/>
                                        <p:tgtEl>
                                          <p:spTgt spid="22"/>
                                        </p:tgtEl>
                                        <p:attrNameLst>
                                          <p:attrName>ppt_x</p:attrName>
                                          <p:attrName>ppt_y</p:attrName>
                                        </p:attrNameLst>
                                      </p:cBhvr>
                                      <p:rCtr x="50573"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909" y="0"/>
            <a:ext cx="8386182" cy="6858000"/>
          </a:xfrm>
          <a:prstGeom prst="rect">
            <a:avLst/>
          </a:prstGeom>
        </p:spPr>
      </p:pic>
    </p:spTree>
    <p:extLst>
      <p:ext uri="{BB962C8B-B14F-4D97-AF65-F5344CB8AC3E}">
        <p14:creationId xmlns:p14="http://schemas.microsoft.com/office/powerpoint/2010/main" val="233113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909" y="0"/>
            <a:ext cx="8386182" cy="6858000"/>
          </a:xfrm>
          <a:prstGeom prst="rect">
            <a:avLst/>
          </a:prstGeom>
        </p:spPr>
      </p:pic>
    </p:spTree>
    <p:extLst>
      <p:ext uri="{BB962C8B-B14F-4D97-AF65-F5344CB8AC3E}">
        <p14:creationId xmlns:p14="http://schemas.microsoft.com/office/powerpoint/2010/main" val="403663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email">
            <a:alphaModFix amt="30000"/>
            <a:extLst>
              <a:ext uri="{28A0092B-C50C-407E-A947-70E740481C1C}">
                <a14:useLocalDpi xmlns:a14="http://schemas.microsoft.com/office/drawing/2010/main"/>
              </a:ext>
            </a:extLst>
          </a:blip>
          <a:srcRect/>
          <a:stretch/>
        </p:blipFill>
        <p:spPr>
          <a:xfrm>
            <a:off x="1973849" y="2582574"/>
            <a:ext cx="4856813" cy="3267856"/>
          </a:xfrm>
          <a:prstGeom prst="rect">
            <a:avLst/>
          </a:prstGeom>
        </p:spPr>
      </p:pic>
      <p:sp>
        <p:nvSpPr>
          <p:cNvPr id="3" name="Title 2">
            <a:extLst>
              <a:ext uri="{FF2B5EF4-FFF2-40B4-BE49-F238E27FC236}">
                <a16:creationId xmlns:a16="http://schemas.microsoft.com/office/drawing/2014/main" id="{E84096BE-7864-754A-A5C4-7D4D60FE343B}"/>
              </a:ext>
            </a:extLst>
          </p:cNvPr>
          <p:cNvSpPr>
            <a:spLocks noGrp="1"/>
          </p:cNvSpPr>
          <p:nvPr>
            <p:ph type="title" idx="4294967295"/>
          </p:nvPr>
        </p:nvSpPr>
        <p:spPr>
          <a:xfrm>
            <a:off x="920750" y="76200"/>
            <a:ext cx="8223250" cy="1500188"/>
          </a:xfrm>
          <a:effectLst>
            <a:outerShdw blurRad="50800" dist="38100" dir="2700000" algn="tl" rotWithShape="0">
              <a:schemeClr val="bg1">
                <a:alpha val="40000"/>
              </a:schemeClr>
            </a:outerShdw>
          </a:effectLst>
        </p:spPr>
        <p:txBody>
          <a:bodyPr>
            <a:normAutofit/>
          </a:bodyPr>
          <a:lstStyle/>
          <a:p>
            <a:r>
              <a:rPr lang="en-US" dirty="0">
                <a:latin typeface="Impact" panose="020B0806030902050204" pitchFamily="34" charset="0"/>
              </a:rPr>
              <a:t>Growing seasons will be longer….</a:t>
            </a:r>
            <a:endParaRPr lang="en-US" sz="4000" dirty="0">
              <a:latin typeface="Impact" panose="020B0806030902050204" pitchFamily="34" charset="0"/>
            </a:endParaRPr>
          </a:p>
        </p:txBody>
      </p:sp>
      <p:sp>
        <p:nvSpPr>
          <p:cNvPr id="25" name="TextBox 24"/>
          <p:cNvSpPr txBox="1"/>
          <p:nvPr/>
        </p:nvSpPr>
        <p:spPr>
          <a:xfrm>
            <a:off x="209691" y="6328359"/>
            <a:ext cx="162256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b="1" dirty="0">
                <a:solidFill>
                  <a:schemeClr val="bg1"/>
                </a:solidFill>
                <a:latin typeface="Arial" charset="0"/>
                <a:ea typeface="Arial" charset="0"/>
                <a:cs typeface="Arial" charset="0"/>
              </a:rPr>
              <a:t>#INCCIA</a:t>
            </a:r>
          </a:p>
        </p:txBody>
      </p:sp>
      <p:sp>
        <p:nvSpPr>
          <p:cNvPr id="21" name="TextBox 20">
            <a:extLst>
              <a:ext uri="{FF2B5EF4-FFF2-40B4-BE49-F238E27FC236}">
                <a16:creationId xmlns:a16="http://schemas.microsoft.com/office/drawing/2014/main" id="{ECBF0676-00EF-3446-BECD-A861D95222FC}"/>
              </a:ext>
            </a:extLst>
          </p:cNvPr>
          <p:cNvSpPr txBox="1"/>
          <p:nvPr/>
        </p:nvSpPr>
        <p:spPr>
          <a:xfrm>
            <a:off x="2909394" y="1435682"/>
            <a:ext cx="5777406" cy="954107"/>
          </a:xfrm>
          <a:prstGeom prst="rect">
            <a:avLst/>
          </a:prstGeom>
          <a:noFill/>
          <a:effectLst>
            <a:outerShdw blurRad="50800" dist="38100" dir="2700000" algn="tl" rotWithShape="0">
              <a:schemeClr val="bg1">
                <a:alpha val="40000"/>
              </a:schemeClr>
            </a:outerShdw>
          </a:effectLst>
        </p:spPr>
        <p:txBody>
          <a:bodyPr wrap="square" rtlCol="0">
            <a:spAutoFit/>
          </a:bodyPr>
          <a:lstStyle/>
          <a:p>
            <a:r>
              <a:rPr lang="en-US" sz="2800" b="1" dirty="0">
                <a:latin typeface="Arial" charset="0"/>
                <a:ea typeface="Arial" charset="0"/>
                <a:cs typeface="Arial" charset="0"/>
              </a:rPr>
              <a:t>Average date when soil temperature first reaches 50</a:t>
            </a:r>
            <a:r>
              <a:rPr lang="en-US" sz="2800" b="1" baseline="30000" dirty="0">
                <a:latin typeface="Arial" charset="0"/>
                <a:ea typeface="Arial" charset="0"/>
                <a:cs typeface="Arial" charset="0"/>
              </a:rPr>
              <a:t>o</a:t>
            </a:r>
            <a:r>
              <a:rPr lang="en-US" sz="2800" b="1" dirty="0">
                <a:latin typeface="Arial" charset="0"/>
                <a:ea typeface="Arial" charset="0"/>
                <a:cs typeface="Arial" charset="0"/>
              </a:rPr>
              <a:t>F </a:t>
            </a:r>
          </a:p>
        </p:txBody>
      </p:sp>
      <p:pic>
        <p:nvPicPr>
          <p:cNvPr id="22" name="Picture 21">
            <a:extLst>
              <a:ext uri="{FF2B5EF4-FFF2-40B4-BE49-F238E27FC236}">
                <a16:creationId xmlns:a16="http://schemas.microsoft.com/office/drawing/2014/main" id="{EEC8E37B-B435-6C4C-BA6E-85B999074F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5644" y="1393123"/>
            <a:ext cx="1008485" cy="1008485"/>
          </a:xfrm>
          <a:prstGeom prst="rect">
            <a:avLst/>
          </a:prstGeom>
        </p:spPr>
      </p:pic>
      <p:pic>
        <p:nvPicPr>
          <p:cNvPr id="4" name="Picture 3">
            <a:extLst>
              <a:ext uri="{FF2B5EF4-FFF2-40B4-BE49-F238E27FC236}">
                <a16:creationId xmlns:a16="http://schemas.microsoft.com/office/drawing/2014/main" id="{9ABBCD78-F971-584B-9203-F30287DED2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594" r="8919" b="12287"/>
          <a:stretch/>
        </p:blipFill>
        <p:spPr>
          <a:xfrm>
            <a:off x="1199134" y="2233914"/>
            <a:ext cx="6048419" cy="4052127"/>
          </a:xfrm>
          <a:prstGeom prst="rect">
            <a:avLst/>
          </a:prstGeom>
        </p:spPr>
      </p:pic>
      <p:sp>
        <p:nvSpPr>
          <p:cNvPr id="12" name="TextBox 11">
            <a:extLst>
              <a:ext uri="{FF2B5EF4-FFF2-40B4-BE49-F238E27FC236}">
                <a16:creationId xmlns:a16="http://schemas.microsoft.com/office/drawing/2014/main" id="{1371573F-AECE-CC46-BED7-B05736E78112}"/>
              </a:ext>
            </a:extLst>
          </p:cNvPr>
          <p:cNvSpPr txBox="1"/>
          <p:nvPr/>
        </p:nvSpPr>
        <p:spPr>
          <a:xfrm>
            <a:off x="6008718" y="6420692"/>
            <a:ext cx="3135282" cy="338554"/>
          </a:xfrm>
          <a:prstGeom prst="rect">
            <a:avLst/>
          </a:prstGeom>
          <a:noFill/>
        </p:spPr>
        <p:txBody>
          <a:bodyPr wrap="none" rtlCol="0">
            <a:spAutoFit/>
          </a:bodyPr>
          <a:lstStyle/>
          <a:p>
            <a:r>
              <a:rPr lang="en-US" sz="1600" i="1" dirty="0">
                <a:solidFill>
                  <a:schemeClr val="tx1">
                    <a:lumMod val="65000"/>
                    <a:lumOff val="35000"/>
                  </a:schemeClr>
                </a:solidFill>
                <a:latin typeface="Arial" charset="0"/>
                <a:ea typeface="Arial" charset="0"/>
                <a:cs typeface="Arial" charset="0"/>
              </a:rPr>
              <a:t>Results for West Central Indiana</a:t>
            </a:r>
          </a:p>
        </p:txBody>
      </p:sp>
    </p:spTree>
    <p:extLst>
      <p:ext uri="{BB962C8B-B14F-4D97-AF65-F5344CB8AC3E}">
        <p14:creationId xmlns:p14="http://schemas.microsoft.com/office/powerpoint/2010/main" val="31533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email">
            <a:alphaModFix amt="30000"/>
            <a:extLst>
              <a:ext uri="{28A0092B-C50C-407E-A947-70E740481C1C}">
                <a14:useLocalDpi xmlns:a14="http://schemas.microsoft.com/office/drawing/2010/main"/>
              </a:ext>
            </a:extLst>
          </a:blip>
          <a:srcRect/>
          <a:stretch/>
        </p:blipFill>
        <p:spPr>
          <a:xfrm>
            <a:off x="-76200" y="-43543"/>
            <a:ext cx="9219175" cy="6901542"/>
          </a:xfrm>
          <a:prstGeom prst="rect">
            <a:avLst/>
          </a:prstGeom>
        </p:spPr>
      </p:pic>
      <p:sp>
        <p:nvSpPr>
          <p:cNvPr id="3" name="Title 2">
            <a:extLst>
              <a:ext uri="{FF2B5EF4-FFF2-40B4-BE49-F238E27FC236}">
                <a16:creationId xmlns:a16="http://schemas.microsoft.com/office/drawing/2014/main" id="{E84096BE-7864-754A-A5C4-7D4D60FE343B}"/>
              </a:ext>
            </a:extLst>
          </p:cNvPr>
          <p:cNvSpPr>
            <a:spLocks noGrp="1"/>
          </p:cNvSpPr>
          <p:nvPr>
            <p:ph type="title" idx="4294967295"/>
          </p:nvPr>
        </p:nvSpPr>
        <p:spPr>
          <a:xfrm>
            <a:off x="920750" y="76200"/>
            <a:ext cx="8223250" cy="1500188"/>
          </a:xfrm>
          <a:effectLst>
            <a:outerShdw blurRad="50800" dist="38100" dir="2700000" algn="tl" rotWithShape="0">
              <a:schemeClr val="bg1">
                <a:alpha val="40000"/>
              </a:schemeClr>
            </a:outerShdw>
          </a:effectLst>
        </p:spPr>
        <p:txBody>
          <a:bodyPr>
            <a:normAutofit/>
          </a:bodyPr>
          <a:lstStyle/>
          <a:p>
            <a:r>
              <a:rPr lang="en-US" dirty="0">
                <a:latin typeface="Impact" panose="020B0806030902050204" pitchFamily="34" charset="0"/>
              </a:rPr>
              <a:t>Growing seasons will be longer….</a:t>
            </a:r>
            <a:endParaRPr lang="en-US" sz="4000" dirty="0">
              <a:latin typeface="Impact" panose="020B0806030902050204" pitchFamily="34" charset="0"/>
            </a:endParaRPr>
          </a:p>
        </p:txBody>
      </p:sp>
      <p:sp>
        <p:nvSpPr>
          <p:cNvPr id="2" name="TextBox 1">
            <a:extLst>
              <a:ext uri="{FF2B5EF4-FFF2-40B4-BE49-F238E27FC236}">
                <a16:creationId xmlns:a16="http://schemas.microsoft.com/office/drawing/2014/main" id="{C3E09A74-8B1D-8742-B41B-A16EBF25FB94}"/>
              </a:ext>
            </a:extLst>
          </p:cNvPr>
          <p:cNvSpPr txBox="1"/>
          <p:nvPr/>
        </p:nvSpPr>
        <p:spPr>
          <a:xfrm>
            <a:off x="2894403" y="1720492"/>
            <a:ext cx="5592371" cy="954107"/>
          </a:xfrm>
          <a:prstGeom prst="rect">
            <a:avLst/>
          </a:prstGeom>
          <a:noFill/>
          <a:effectLst>
            <a:outerShdw blurRad="50800" dist="38100" dir="2700000" algn="tl" rotWithShape="0">
              <a:schemeClr val="bg1">
                <a:alpha val="40000"/>
              </a:schemeClr>
            </a:outerShdw>
          </a:effectLst>
        </p:spPr>
        <p:txBody>
          <a:bodyPr wrap="square" rtlCol="0">
            <a:spAutoFit/>
          </a:bodyPr>
          <a:lstStyle/>
          <a:p>
            <a:r>
              <a:rPr lang="en-US" sz="2800" b="1" dirty="0">
                <a:latin typeface="Arial" charset="0"/>
                <a:ea typeface="Arial" charset="0"/>
                <a:cs typeface="Arial" charset="0"/>
              </a:rPr>
              <a:t>Average date when soil temperature first reaches 50</a:t>
            </a:r>
            <a:r>
              <a:rPr lang="en-US" sz="2800" b="1" baseline="30000" dirty="0">
                <a:latin typeface="Arial" charset="0"/>
                <a:ea typeface="Arial" charset="0"/>
                <a:cs typeface="Arial" charset="0"/>
              </a:rPr>
              <a:t>o</a:t>
            </a:r>
            <a:r>
              <a:rPr lang="en-US" sz="2800" b="1" dirty="0">
                <a:latin typeface="Arial" charset="0"/>
                <a:ea typeface="Arial" charset="0"/>
                <a:cs typeface="Arial" charset="0"/>
              </a:rPr>
              <a:t>F </a:t>
            </a:r>
          </a:p>
        </p:txBody>
      </p:sp>
      <p:cxnSp>
        <p:nvCxnSpPr>
          <p:cNvPr id="7" name="Straight Arrow Connector 6">
            <a:extLst>
              <a:ext uri="{FF2B5EF4-FFF2-40B4-BE49-F238E27FC236}">
                <a16:creationId xmlns:a16="http://schemas.microsoft.com/office/drawing/2014/main" id="{0FB49788-6359-5B4A-AB3A-5C762C9278E4}"/>
              </a:ext>
            </a:extLst>
          </p:cNvPr>
          <p:cNvCxnSpPr/>
          <p:nvPr/>
        </p:nvCxnSpPr>
        <p:spPr>
          <a:xfrm flipV="1">
            <a:off x="4504033" y="4227572"/>
            <a:ext cx="1" cy="626118"/>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BE51F1E-AC42-B647-AF0A-7BB374360503}"/>
              </a:ext>
            </a:extLst>
          </p:cNvPr>
          <p:cNvSpPr txBox="1"/>
          <p:nvPr/>
        </p:nvSpPr>
        <p:spPr>
          <a:xfrm>
            <a:off x="5494920" y="4027048"/>
            <a:ext cx="2775092" cy="954107"/>
          </a:xfrm>
          <a:prstGeom prst="rect">
            <a:avLst/>
          </a:prstGeom>
          <a:noFill/>
        </p:spPr>
        <p:txBody>
          <a:bodyPr wrap="square" rtlCol="0">
            <a:spAutoFit/>
          </a:bodyPr>
          <a:lstStyle/>
          <a:p>
            <a:pPr algn="ctr"/>
            <a:r>
              <a:rPr lang="en-US" sz="2800" b="1">
                <a:solidFill>
                  <a:srgbClr val="C00000"/>
                </a:solidFill>
                <a:latin typeface="Arial" charset="0"/>
                <a:ea typeface="Arial" charset="0"/>
                <a:cs typeface="Arial" charset="0"/>
              </a:rPr>
              <a:t>21 - 27 </a:t>
            </a:r>
            <a:r>
              <a:rPr lang="en-US" sz="2800" b="1" dirty="0">
                <a:solidFill>
                  <a:srgbClr val="C00000"/>
                </a:solidFill>
                <a:latin typeface="Arial" charset="0"/>
                <a:ea typeface="Arial" charset="0"/>
                <a:cs typeface="Arial" charset="0"/>
              </a:rPr>
              <a:t>days earlier</a:t>
            </a:r>
          </a:p>
        </p:txBody>
      </p:sp>
      <p:sp>
        <p:nvSpPr>
          <p:cNvPr id="5" name="TextBox 4"/>
          <p:cNvSpPr txBox="1"/>
          <p:nvPr/>
        </p:nvSpPr>
        <p:spPr>
          <a:xfrm>
            <a:off x="6008116" y="6420692"/>
            <a:ext cx="3135282" cy="338554"/>
          </a:xfrm>
          <a:prstGeom prst="rect">
            <a:avLst/>
          </a:prstGeom>
          <a:noFill/>
        </p:spPr>
        <p:txBody>
          <a:bodyPr wrap="none" rtlCol="0">
            <a:spAutoFit/>
          </a:bodyPr>
          <a:lstStyle/>
          <a:p>
            <a:r>
              <a:rPr lang="en-US" sz="1600" i="1" dirty="0">
                <a:solidFill>
                  <a:schemeClr val="tx1">
                    <a:lumMod val="65000"/>
                    <a:lumOff val="35000"/>
                  </a:schemeClr>
                </a:solidFill>
                <a:latin typeface="Arial" charset="0"/>
                <a:ea typeface="Arial" charset="0"/>
                <a:cs typeface="Arial" charset="0"/>
              </a:rPr>
              <a:t>Results for West Central Indiana</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0654" y="1677933"/>
            <a:ext cx="1008485" cy="1008485"/>
          </a:xfrm>
          <a:prstGeom prst="rect">
            <a:avLst/>
          </a:prstGeom>
        </p:spPr>
      </p:pic>
      <p:grpSp>
        <p:nvGrpSpPr>
          <p:cNvPr id="17" name="Group 16"/>
          <p:cNvGrpSpPr/>
          <p:nvPr/>
        </p:nvGrpSpPr>
        <p:grpSpPr>
          <a:xfrm>
            <a:off x="3698044" y="3230999"/>
            <a:ext cx="1640834" cy="985542"/>
            <a:chOff x="3745100" y="4038266"/>
            <a:chExt cx="1640834" cy="985542"/>
          </a:xfrm>
        </p:grpSpPr>
        <p:sp>
          <p:nvSpPr>
            <p:cNvPr id="4" name="TextBox 3">
              <a:extLst>
                <a:ext uri="{FF2B5EF4-FFF2-40B4-BE49-F238E27FC236}">
                  <a16:creationId xmlns:a16="http://schemas.microsoft.com/office/drawing/2014/main" id="{C390CEB4-AE1C-AD40-8A02-3539FEA49E4B}"/>
                </a:ext>
              </a:extLst>
            </p:cNvPr>
            <p:cNvSpPr txBox="1"/>
            <p:nvPr/>
          </p:nvSpPr>
          <p:spPr>
            <a:xfrm>
              <a:off x="3745100" y="4038266"/>
              <a:ext cx="1640834" cy="707886"/>
            </a:xfrm>
            <a:prstGeom prst="rect">
              <a:avLst/>
            </a:prstGeom>
            <a:noFill/>
          </p:spPr>
          <p:txBody>
            <a:bodyPr wrap="none" rtlCol="0">
              <a:spAutoFit/>
            </a:bodyPr>
            <a:lstStyle/>
            <a:p>
              <a:r>
                <a:rPr lang="en-US" sz="4000" b="1" dirty="0">
                  <a:latin typeface="Arial" charset="0"/>
                  <a:ea typeface="Arial" charset="0"/>
                  <a:cs typeface="Arial" charset="0"/>
                </a:rPr>
                <a:t>Mar. 4</a:t>
              </a:r>
            </a:p>
          </p:txBody>
        </p:sp>
        <p:sp>
          <p:nvSpPr>
            <p:cNvPr id="16" name="TextBox 15">
              <a:extLst>
                <a:ext uri="{FF2B5EF4-FFF2-40B4-BE49-F238E27FC236}">
                  <a16:creationId xmlns:a16="http://schemas.microsoft.com/office/drawing/2014/main" id="{C390CEB4-AE1C-AD40-8A02-3539FEA49E4B}"/>
                </a:ext>
              </a:extLst>
            </p:cNvPr>
            <p:cNvSpPr txBox="1"/>
            <p:nvPr/>
          </p:nvSpPr>
          <p:spPr>
            <a:xfrm>
              <a:off x="3993233" y="4654476"/>
              <a:ext cx="1236236" cy="369332"/>
            </a:xfrm>
            <a:prstGeom prst="rect">
              <a:avLst/>
            </a:prstGeom>
            <a:noFill/>
          </p:spPr>
          <p:txBody>
            <a:bodyPr wrap="none" rtlCol="0">
              <a:spAutoFit/>
            </a:bodyPr>
            <a:lstStyle/>
            <a:p>
              <a:r>
                <a:rPr lang="en-US" b="1" dirty="0">
                  <a:solidFill>
                    <a:schemeClr val="tx1">
                      <a:lumMod val="65000"/>
                      <a:lumOff val="35000"/>
                    </a:schemeClr>
                  </a:solidFill>
                  <a:latin typeface="Arial" charset="0"/>
                  <a:ea typeface="Arial" charset="0"/>
                  <a:cs typeface="Arial" charset="0"/>
                </a:rPr>
                <a:t>Historical</a:t>
              </a:r>
            </a:p>
          </p:txBody>
        </p:sp>
      </p:grpSp>
      <p:grpSp>
        <p:nvGrpSpPr>
          <p:cNvPr id="18" name="Group 17"/>
          <p:cNvGrpSpPr/>
          <p:nvPr/>
        </p:nvGrpSpPr>
        <p:grpSpPr>
          <a:xfrm>
            <a:off x="3313644" y="3126824"/>
            <a:ext cx="2408032" cy="985542"/>
            <a:chOff x="3745100" y="4038266"/>
            <a:chExt cx="2408032" cy="985542"/>
          </a:xfrm>
        </p:grpSpPr>
        <p:sp>
          <p:nvSpPr>
            <p:cNvPr id="19" name="TextBox 18">
              <a:extLst>
                <a:ext uri="{FF2B5EF4-FFF2-40B4-BE49-F238E27FC236}">
                  <a16:creationId xmlns:a16="http://schemas.microsoft.com/office/drawing/2014/main" id="{C390CEB4-AE1C-AD40-8A02-3539FEA49E4B}"/>
                </a:ext>
              </a:extLst>
            </p:cNvPr>
            <p:cNvSpPr txBox="1"/>
            <p:nvPr/>
          </p:nvSpPr>
          <p:spPr>
            <a:xfrm>
              <a:off x="3745100" y="4038266"/>
              <a:ext cx="2408032" cy="707886"/>
            </a:xfrm>
            <a:prstGeom prst="rect">
              <a:avLst/>
            </a:prstGeom>
            <a:noFill/>
          </p:spPr>
          <p:txBody>
            <a:bodyPr wrap="none" rtlCol="0">
              <a:spAutoFit/>
            </a:bodyPr>
            <a:lstStyle/>
            <a:p>
              <a:r>
                <a:rPr lang="en-US" sz="4000" b="1" dirty="0">
                  <a:latin typeface="Arial" charset="0"/>
                  <a:ea typeface="Arial" charset="0"/>
                  <a:cs typeface="Arial" charset="0"/>
                </a:rPr>
                <a:t>Feb. 6-12</a:t>
              </a:r>
            </a:p>
          </p:txBody>
        </p:sp>
        <p:sp>
          <p:nvSpPr>
            <p:cNvPr id="20" name="TextBox 19">
              <a:extLst>
                <a:ext uri="{FF2B5EF4-FFF2-40B4-BE49-F238E27FC236}">
                  <a16:creationId xmlns:a16="http://schemas.microsoft.com/office/drawing/2014/main" id="{C390CEB4-AE1C-AD40-8A02-3539FEA49E4B}"/>
                </a:ext>
              </a:extLst>
            </p:cNvPr>
            <p:cNvSpPr txBox="1"/>
            <p:nvPr/>
          </p:nvSpPr>
          <p:spPr>
            <a:xfrm>
              <a:off x="4509732" y="4654476"/>
              <a:ext cx="902811" cy="369332"/>
            </a:xfrm>
            <a:prstGeom prst="rect">
              <a:avLst/>
            </a:prstGeom>
            <a:noFill/>
          </p:spPr>
          <p:txBody>
            <a:bodyPr wrap="none" rtlCol="0">
              <a:spAutoFit/>
            </a:bodyPr>
            <a:lstStyle/>
            <a:p>
              <a:r>
                <a:rPr lang="en-US" b="1" dirty="0">
                  <a:solidFill>
                    <a:schemeClr val="tx1">
                      <a:lumMod val="65000"/>
                      <a:lumOff val="35000"/>
                    </a:schemeClr>
                  </a:solidFill>
                  <a:latin typeface="Arial" charset="0"/>
                  <a:ea typeface="Arial" charset="0"/>
                  <a:cs typeface="Arial" charset="0"/>
                </a:rPr>
                <a:t>Future</a:t>
              </a:r>
            </a:p>
          </p:txBody>
        </p:sp>
      </p:grpSp>
      <p:sp>
        <p:nvSpPr>
          <p:cNvPr id="25" name="TextBox 24"/>
          <p:cNvSpPr txBox="1"/>
          <p:nvPr/>
        </p:nvSpPr>
        <p:spPr>
          <a:xfrm>
            <a:off x="209691" y="6328359"/>
            <a:ext cx="162256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b="1" dirty="0">
                <a:solidFill>
                  <a:schemeClr val="bg1"/>
                </a:solidFill>
                <a:latin typeface="Arial" charset="0"/>
                <a:ea typeface="Arial" charset="0"/>
                <a:cs typeface="Arial" charset="0"/>
              </a:rPr>
              <a:t>#INCCIA</a:t>
            </a:r>
          </a:p>
        </p:txBody>
      </p:sp>
    </p:spTree>
    <p:extLst>
      <p:ext uri="{BB962C8B-B14F-4D97-AF65-F5344CB8AC3E}">
        <p14:creationId xmlns:p14="http://schemas.microsoft.com/office/powerpoint/2010/main" val="209111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34 0.01042 L 0.00034 0.24144 " pathEditMode="relative" rAng="0" ptsTypes="AA">
                                      <p:cBhvr>
                                        <p:cTn id="6" dur="2000" fill="hold"/>
                                        <p:tgtEl>
                                          <p:spTgt spid="17"/>
                                        </p:tgtEl>
                                        <p:attrNameLst>
                                          <p:attrName>ppt_x</p:attrName>
                                          <p:attrName>ppt_y</p:attrName>
                                        </p:attrNameLst>
                                      </p:cBhvr>
                                      <p:rCtr x="0" y="11551"/>
                                    </p:animMotion>
                                  </p:childTnLst>
                                </p:cTn>
                              </p:par>
                              <p:par>
                                <p:cTn id="7" presetID="10" presetClass="entr" presetSubtype="0" fill="hold" nodeType="withEffect">
                                  <p:stCondLst>
                                    <p:cond delay="100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500"/>
                                        <p:tgtEl>
                                          <p:spTgt spid="18"/>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37458"/>
            <a:ext cx="9144001" cy="6096000"/>
          </a:xfrm>
          <a:prstGeom prst="rect">
            <a:avLst/>
          </a:prstGeom>
        </p:spPr>
      </p:pic>
      <p:sp>
        <p:nvSpPr>
          <p:cNvPr id="3" name="Title 2">
            <a:extLst>
              <a:ext uri="{FF2B5EF4-FFF2-40B4-BE49-F238E27FC236}">
                <a16:creationId xmlns:a16="http://schemas.microsoft.com/office/drawing/2014/main" id="{E84096BE-7864-754A-A5C4-7D4D60FE343B}"/>
              </a:ext>
            </a:extLst>
          </p:cNvPr>
          <p:cNvSpPr>
            <a:spLocks noGrp="1"/>
          </p:cNvSpPr>
          <p:nvPr>
            <p:ph type="title"/>
          </p:nvPr>
        </p:nvSpPr>
        <p:spPr>
          <a:xfrm>
            <a:off x="43542" y="4097178"/>
            <a:ext cx="9100458" cy="1325563"/>
          </a:xfrm>
          <a:effectLst>
            <a:outerShdw blurRad="50800" dist="38100" dir="2700000" algn="tl" rotWithShape="0">
              <a:prstClr val="black">
                <a:alpha val="40000"/>
              </a:prstClr>
            </a:outerShdw>
          </a:effectLst>
        </p:spPr>
        <p:txBody>
          <a:bodyPr>
            <a:noAutofit/>
          </a:bodyPr>
          <a:lstStyle/>
          <a:p>
            <a:r>
              <a:rPr lang="en-US" dirty="0">
                <a:solidFill>
                  <a:schemeClr val="bg1"/>
                </a:solidFill>
                <a:latin typeface="Impact" panose="020B0806030902050204" pitchFamily="34" charset="0"/>
              </a:rPr>
              <a:t/>
            </a:r>
            <a:br>
              <a:rPr lang="en-US" dirty="0">
                <a:solidFill>
                  <a:schemeClr val="bg1"/>
                </a:solidFill>
                <a:latin typeface="Impact" panose="020B0806030902050204" pitchFamily="34" charset="0"/>
              </a:rPr>
            </a:br>
            <a:r>
              <a:rPr lang="en-US" dirty="0">
                <a:solidFill>
                  <a:schemeClr val="bg1"/>
                </a:solidFill>
                <a:latin typeface="Impact" panose="020B0806030902050204" pitchFamily="34" charset="0"/>
              </a:rPr>
              <a:t>...but planting may not be much earlier</a:t>
            </a:r>
          </a:p>
        </p:txBody>
      </p:sp>
      <p:sp>
        <p:nvSpPr>
          <p:cNvPr id="6" name="TextBox 5"/>
          <p:cNvSpPr txBox="1"/>
          <p:nvPr/>
        </p:nvSpPr>
        <p:spPr>
          <a:xfrm>
            <a:off x="7176549" y="493616"/>
            <a:ext cx="162256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b="1" dirty="0">
                <a:solidFill>
                  <a:schemeClr val="bg1"/>
                </a:solidFill>
                <a:latin typeface="Arial" charset="0"/>
                <a:ea typeface="Arial" charset="0"/>
                <a:cs typeface="Arial" charset="0"/>
              </a:rPr>
              <a:t>#INCCIA</a:t>
            </a:r>
          </a:p>
        </p:txBody>
      </p:sp>
      <p:pic>
        <p:nvPicPr>
          <p:cNvPr id="5" name="Picture 4">
            <a:extLst>
              <a:ext uri="{FF2B5EF4-FFF2-40B4-BE49-F238E27FC236}">
                <a16:creationId xmlns:a16="http://schemas.microsoft.com/office/drawing/2014/main" id="{5151C333-A018-6F42-9E15-13C5EC92EC65}"/>
              </a:ext>
            </a:extLst>
          </p:cNvPr>
          <p:cNvPicPr>
            <a:picLocks noChangeAspect="1"/>
          </p:cNvPicPr>
          <p:nvPr/>
        </p:nvPicPr>
        <p:blipFill rotWithShape="1">
          <a:blip r:embed="rId4"/>
          <a:srcRect t="50000" b="9410"/>
          <a:stretch/>
        </p:blipFill>
        <p:spPr>
          <a:xfrm>
            <a:off x="344891" y="1016836"/>
            <a:ext cx="4846211" cy="2783639"/>
          </a:xfrm>
          <a:prstGeom prst="rect">
            <a:avLst/>
          </a:prstGeom>
          <a:solidFill>
            <a:schemeClr val="bg1"/>
          </a:solidFill>
        </p:spPr>
      </p:pic>
    </p:spTree>
    <p:extLst>
      <p:ext uri="{BB962C8B-B14F-4D97-AF65-F5344CB8AC3E}">
        <p14:creationId xmlns:p14="http://schemas.microsoft.com/office/powerpoint/2010/main" val="200625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6093" y="0"/>
            <a:ext cx="4037907" cy="6858000"/>
          </a:xfrm>
          <a:prstGeom prst="rect">
            <a:avLst/>
          </a:prstGeom>
        </p:spPr>
      </p:pic>
      <p:sp>
        <p:nvSpPr>
          <p:cNvPr id="2" name="Title 1">
            <a:extLst>
              <a:ext uri="{FF2B5EF4-FFF2-40B4-BE49-F238E27FC236}">
                <a16:creationId xmlns:a16="http://schemas.microsoft.com/office/drawing/2014/main" id="{792EB149-6302-B44A-8021-63FA93CCA49A}"/>
              </a:ext>
            </a:extLst>
          </p:cNvPr>
          <p:cNvSpPr>
            <a:spLocks noGrp="1"/>
          </p:cNvSpPr>
          <p:nvPr>
            <p:ph type="title" idx="4294967295"/>
          </p:nvPr>
        </p:nvSpPr>
        <p:spPr>
          <a:xfrm>
            <a:off x="195941" y="550182"/>
            <a:ext cx="5497287" cy="2878818"/>
          </a:xfrm>
        </p:spPr>
        <p:txBody>
          <a:bodyPr>
            <a:normAutofit/>
          </a:bodyPr>
          <a:lstStyle/>
          <a:p>
            <a:r>
              <a:rPr lang="en-US" sz="4000" dirty="0">
                <a:latin typeface="Impact" panose="020B0806030902050204" pitchFamily="34" charset="0"/>
              </a:rPr>
              <a:t>More spring wetness means more need for drainage</a:t>
            </a:r>
          </a:p>
        </p:txBody>
      </p:sp>
      <p:sp>
        <p:nvSpPr>
          <p:cNvPr id="8" name="TextBox 7"/>
          <p:cNvSpPr txBox="1"/>
          <p:nvPr/>
        </p:nvSpPr>
        <p:spPr>
          <a:xfrm>
            <a:off x="240606" y="6158738"/>
            <a:ext cx="1622560" cy="523220"/>
          </a:xfrm>
          <a:prstGeom prst="rect">
            <a:avLst/>
          </a:prstGeom>
          <a:noFill/>
        </p:spPr>
        <p:txBody>
          <a:bodyPr wrap="none" rtlCol="0">
            <a:spAutoFit/>
          </a:bodyPr>
          <a:lstStyle/>
          <a:p>
            <a:r>
              <a:rPr lang="en-US" sz="2800" b="1" dirty="0">
                <a:solidFill>
                  <a:schemeClr val="bg2">
                    <a:lumMod val="90000"/>
                  </a:schemeClr>
                </a:solidFill>
                <a:latin typeface="Arial" charset="0"/>
                <a:ea typeface="Arial" charset="0"/>
                <a:cs typeface="Arial" charset="0"/>
              </a:rPr>
              <a:t>#INCCIA</a:t>
            </a:r>
          </a:p>
        </p:txBody>
      </p:sp>
    </p:spTree>
    <p:extLst>
      <p:ext uri="{BB962C8B-B14F-4D97-AF65-F5344CB8AC3E}">
        <p14:creationId xmlns:p14="http://schemas.microsoft.com/office/powerpoint/2010/main" val="83292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FBBC60-A80B-D749-B500-C1D59A6ACF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65863" y="235743"/>
            <a:ext cx="4166440" cy="6386513"/>
          </a:xfrm>
          <a:prstGeom prst="rect">
            <a:avLst/>
          </a:prstGeom>
        </p:spPr>
      </p:pic>
      <p:sp>
        <p:nvSpPr>
          <p:cNvPr id="6" name="Title 1">
            <a:extLst>
              <a:ext uri="{FF2B5EF4-FFF2-40B4-BE49-F238E27FC236}">
                <a16:creationId xmlns:a16="http://schemas.microsoft.com/office/drawing/2014/main" id="{B0340BC9-8499-2A4B-BAFB-059DB233E589}"/>
              </a:ext>
            </a:extLst>
          </p:cNvPr>
          <p:cNvSpPr txBox="1">
            <a:spLocks/>
          </p:cNvSpPr>
          <p:nvPr/>
        </p:nvSpPr>
        <p:spPr>
          <a:xfrm>
            <a:off x="195941" y="550182"/>
            <a:ext cx="4376059" cy="2878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Impact" panose="020B0806030902050204" pitchFamily="34" charset="0"/>
              </a:rPr>
              <a:t>But row crops will still be hot and  thirsty</a:t>
            </a:r>
          </a:p>
        </p:txBody>
      </p:sp>
    </p:spTree>
    <p:extLst>
      <p:ext uri="{BB962C8B-B14F-4D97-AF65-F5344CB8AC3E}">
        <p14:creationId xmlns:p14="http://schemas.microsoft.com/office/powerpoint/2010/main" val="222051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A0DA64-BEF2-304C-8418-AA0B33D5F678}"/>
              </a:ext>
            </a:extLst>
          </p:cNvPr>
          <p:cNvPicPr>
            <a:picLocks noChangeAspect="1"/>
          </p:cNvPicPr>
          <p:nvPr/>
        </p:nvPicPr>
        <p:blipFill>
          <a:blip r:embed="rId2"/>
          <a:stretch>
            <a:fillRect/>
          </a:stretch>
        </p:blipFill>
        <p:spPr>
          <a:xfrm>
            <a:off x="628650" y="1656720"/>
            <a:ext cx="7913914" cy="4982835"/>
          </a:xfrm>
          <a:prstGeom prst="rect">
            <a:avLst/>
          </a:prstGeom>
        </p:spPr>
      </p:pic>
      <p:sp>
        <p:nvSpPr>
          <p:cNvPr id="2" name="Title 1">
            <a:extLst>
              <a:ext uri="{FF2B5EF4-FFF2-40B4-BE49-F238E27FC236}">
                <a16:creationId xmlns:a16="http://schemas.microsoft.com/office/drawing/2014/main" id="{E0B65C59-C7F1-4E49-B1A6-153FD4E43D84}"/>
              </a:ext>
            </a:extLst>
          </p:cNvPr>
          <p:cNvSpPr>
            <a:spLocks noGrp="1"/>
          </p:cNvSpPr>
          <p:nvPr>
            <p:ph type="title"/>
          </p:nvPr>
        </p:nvSpPr>
        <p:spPr/>
        <p:txBody>
          <a:bodyPr>
            <a:normAutofit/>
          </a:bodyPr>
          <a:lstStyle/>
          <a:p>
            <a:r>
              <a:rPr lang="en-US" sz="4000" dirty="0">
                <a:latin typeface="Impact" panose="020B0806030902050204" pitchFamily="34" charset="0"/>
              </a:rPr>
              <a:t>Irrigation may have increasing benefit</a:t>
            </a:r>
          </a:p>
        </p:txBody>
      </p:sp>
    </p:spTree>
    <p:extLst>
      <p:ext uri="{BB962C8B-B14F-4D97-AF65-F5344CB8AC3E}">
        <p14:creationId xmlns:p14="http://schemas.microsoft.com/office/powerpoint/2010/main" val="317829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B67E8C-FC3D-134D-9746-6B146DCDD9E9}"/>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0"/>
            <a:ext cx="9165772" cy="1886673"/>
          </a:xfrm>
          <a:prstGeom prst="rect">
            <a:avLst/>
          </a:prstGeom>
        </p:spPr>
      </p:pic>
      <p:sp>
        <p:nvSpPr>
          <p:cNvPr id="4" name="Title 3">
            <a:extLst>
              <a:ext uri="{FF2B5EF4-FFF2-40B4-BE49-F238E27FC236}">
                <a16:creationId xmlns:a16="http://schemas.microsoft.com/office/drawing/2014/main" id="{4D38E375-A9AE-7642-8FB7-2ED1C27E2F7E}"/>
              </a:ext>
            </a:extLst>
          </p:cNvPr>
          <p:cNvSpPr>
            <a:spLocks noGrp="1"/>
          </p:cNvSpPr>
          <p:nvPr>
            <p:ph type="title"/>
          </p:nvPr>
        </p:nvSpPr>
        <p:spPr/>
        <p:txBody>
          <a:bodyPr>
            <a:normAutofit/>
          </a:bodyPr>
          <a:lstStyle/>
          <a:p>
            <a:r>
              <a:rPr lang="en-US" sz="4000" dirty="0">
                <a:latin typeface="Impact" panose="020B0806030902050204" pitchFamily="34" charset="0"/>
              </a:rPr>
              <a:t>But irrigation will still not pay for itself</a:t>
            </a:r>
          </a:p>
        </p:txBody>
      </p:sp>
      <p:sp>
        <p:nvSpPr>
          <p:cNvPr id="6" name="Content Placeholder 5">
            <a:extLst>
              <a:ext uri="{FF2B5EF4-FFF2-40B4-BE49-F238E27FC236}">
                <a16:creationId xmlns:a16="http://schemas.microsoft.com/office/drawing/2014/main" id="{40330161-09F4-924D-850F-04BE742DA0FC}"/>
              </a:ext>
            </a:extLst>
          </p:cNvPr>
          <p:cNvSpPr>
            <a:spLocks noGrp="1"/>
          </p:cNvSpPr>
          <p:nvPr>
            <p:ph sz="half" idx="2"/>
          </p:nvPr>
        </p:nvSpPr>
        <p:spPr>
          <a:xfrm>
            <a:off x="974725" y="2055815"/>
            <a:ext cx="7194550" cy="4351338"/>
          </a:xfrm>
        </p:spPr>
        <p:txBody>
          <a:bodyPr>
            <a:normAutofit/>
          </a:bodyPr>
          <a:lstStyle/>
          <a:p>
            <a:r>
              <a:rPr lang="en-US" sz="1800" dirty="0">
                <a:latin typeface="Arial" panose="020B0604020202020204" pitchFamily="34" charset="0"/>
                <a:cs typeface="Arial" panose="020B0604020202020204" pitchFamily="34" charset="0"/>
              </a:rPr>
              <a:t>Irrigation can offset yield losses;</a:t>
            </a:r>
          </a:p>
          <a:p>
            <a:r>
              <a:rPr lang="en-US" sz="1800" dirty="0">
                <a:latin typeface="Arial" panose="020B0604020202020204" pitchFamily="34" charset="0"/>
                <a:cs typeface="Arial" panose="020B0604020202020204" pitchFamily="34" charset="0"/>
              </a:rPr>
              <a:t>At current prices, increased income is not greater than the cost of investment in irrigation systems;</a:t>
            </a:r>
          </a:p>
          <a:p>
            <a:r>
              <a:rPr lang="en-US" sz="1800" dirty="0">
                <a:latin typeface="Arial" panose="020B0604020202020204" pitchFamily="34" charset="0"/>
                <a:cs typeface="Arial" panose="020B0604020202020204" pitchFamily="34" charset="0"/>
              </a:rPr>
              <a:t>The Net Present Value of the difference between investing in irrigation and farming without irrigation remains negative; and </a:t>
            </a:r>
          </a:p>
          <a:p>
            <a:r>
              <a:rPr lang="en-US" sz="1800" dirty="0">
                <a:latin typeface="Arial" panose="020B0604020202020204" pitchFamily="34" charset="0"/>
                <a:cs typeface="Arial" panose="020B0604020202020204" pitchFamily="34" charset="0"/>
              </a:rPr>
              <a:t>NPV continues to decrease in the future. </a:t>
            </a:r>
          </a:p>
        </p:txBody>
      </p:sp>
      <p:pic>
        <p:nvPicPr>
          <p:cNvPr id="1026" name="Picture 2" descr="Pivot Irrigated Corn">
            <a:extLst>
              <a:ext uri="{FF2B5EF4-FFF2-40B4-BE49-F238E27FC236}">
                <a16:creationId xmlns:a16="http://schemas.microsoft.com/office/drawing/2014/main" id="{3BEF913C-7050-234A-A6DE-52454010B1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650" y="4128177"/>
            <a:ext cx="7632699" cy="257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40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6093" y="0"/>
            <a:ext cx="4037907" cy="6858000"/>
          </a:xfrm>
          <a:prstGeom prst="rect">
            <a:avLst/>
          </a:prstGeom>
        </p:spPr>
      </p:pic>
      <p:sp>
        <p:nvSpPr>
          <p:cNvPr id="2" name="Title 1">
            <a:extLst>
              <a:ext uri="{FF2B5EF4-FFF2-40B4-BE49-F238E27FC236}">
                <a16:creationId xmlns:a16="http://schemas.microsoft.com/office/drawing/2014/main" id="{792EB149-6302-B44A-8021-63FA93CCA49A}"/>
              </a:ext>
            </a:extLst>
          </p:cNvPr>
          <p:cNvSpPr>
            <a:spLocks noGrp="1"/>
          </p:cNvSpPr>
          <p:nvPr>
            <p:ph type="title" idx="4294967295"/>
          </p:nvPr>
        </p:nvSpPr>
        <p:spPr>
          <a:xfrm>
            <a:off x="195941" y="550182"/>
            <a:ext cx="5497287" cy="2878818"/>
          </a:xfrm>
        </p:spPr>
        <p:txBody>
          <a:bodyPr>
            <a:normAutofit/>
          </a:bodyPr>
          <a:lstStyle/>
          <a:p>
            <a:r>
              <a:rPr lang="en-US" sz="4000" dirty="0">
                <a:latin typeface="Impact" panose="020B0806030902050204" pitchFamily="34" charset="0"/>
              </a:rPr>
              <a:t>Increased potential for drainage water storage and reuse?</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128" y="3075650"/>
            <a:ext cx="3688443" cy="3083088"/>
          </a:xfrm>
          <a:prstGeom prst="rect">
            <a:avLst/>
          </a:prstGeom>
        </p:spPr>
      </p:pic>
      <p:sp>
        <p:nvSpPr>
          <p:cNvPr id="8" name="TextBox 7"/>
          <p:cNvSpPr txBox="1"/>
          <p:nvPr/>
        </p:nvSpPr>
        <p:spPr>
          <a:xfrm>
            <a:off x="240606" y="6158738"/>
            <a:ext cx="1622560" cy="523220"/>
          </a:xfrm>
          <a:prstGeom prst="rect">
            <a:avLst/>
          </a:prstGeom>
          <a:noFill/>
        </p:spPr>
        <p:txBody>
          <a:bodyPr wrap="none" rtlCol="0">
            <a:spAutoFit/>
          </a:bodyPr>
          <a:lstStyle/>
          <a:p>
            <a:r>
              <a:rPr lang="en-US" sz="2800" b="1" dirty="0">
                <a:solidFill>
                  <a:schemeClr val="bg2">
                    <a:lumMod val="90000"/>
                  </a:schemeClr>
                </a:solidFill>
                <a:latin typeface="Arial" charset="0"/>
                <a:ea typeface="Arial" charset="0"/>
                <a:cs typeface="Arial" charset="0"/>
              </a:rPr>
              <a:t>#INCCIA</a:t>
            </a:r>
          </a:p>
        </p:txBody>
      </p:sp>
    </p:spTree>
    <p:extLst>
      <p:ext uri="{BB962C8B-B14F-4D97-AF65-F5344CB8AC3E}">
        <p14:creationId xmlns:p14="http://schemas.microsoft.com/office/powerpoint/2010/main" val="331241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worldatlas.com/webimage/countrys/namerica/usstates/outline/in.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341656">
            <a:off x="4307341" y="1499531"/>
            <a:ext cx="2746718" cy="422658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p:nvPr/>
        </p:nvGrpSpPr>
        <p:grpSpPr>
          <a:xfrm>
            <a:off x="3018231" y="2510467"/>
            <a:ext cx="5449949" cy="1656353"/>
            <a:chOff x="1847021" y="2569342"/>
            <a:chExt cx="5449949" cy="1656353"/>
          </a:xfrm>
        </p:grpSpPr>
        <p:sp>
          <p:nvSpPr>
            <p:cNvPr id="3" name="TextBox 2"/>
            <p:cNvSpPr txBox="1"/>
            <p:nvPr/>
          </p:nvSpPr>
          <p:spPr>
            <a:xfrm>
              <a:off x="1919679" y="2569342"/>
              <a:ext cx="5179623" cy="646331"/>
            </a:xfrm>
            <a:prstGeom prst="rect">
              <a:avLst/>
            </a:prstGeom>
            <a:noFill/>
          </p:spPr>
          <p:txBody>
            <a:bodyPr wrap="none" rtlCol="0">
              <a:spAutoFit/>
            </a:bodyPr>
            <a:lstStyle/>
            <a:p>
              <a:pPr defTabSz="457200"/>
              <a:r>
                <a:rPr lang="en-US" sz="3600" spc="-150" dirty="0">
                  <a:solidFill>
                    <a:schemeClr val="tx1">
                      <a:lumMod val="75000"/>
                      <a:lumOff val="25000"/>
                    </a:schemeClr>
                  </a:solidFill>
                  <a:latin typeface="Arial Narrow" charset="0"/>
                  <a:ea typeface="Arial Narrow" charset="0"/>
                  <a:cs typeface="Arial Narrow" charset="0"/>
                </a:rPr>
                <a:t>What will climate change mean in</a:t>
              </a:r>
            </a:p>
          </p:txBody>
        </p:sp>
        <p:sp>
          <p:nvSpPr>
            <p:cNvPr id="4" name="TextBox 3"/>
            <p:cNvSpPr txBox="1"/>
            <p:nvPr/>
          </p:nvSpPr>
          <p:spPr>
            <a:xfrm>
              <a:off x="1847021" y="3117699"/>
              <a:ext cx="5449949" cy="1107996"/>
            </a:xfrm>
            <a:prstGeom prst="rect">
              <a:avLst/>
            </a:prstGeom>
            <a:noFill/>
          </p:spPr>
          <p:txBody>
            <a:bodyPr wrap="square" rtlCol="0">
              <a:spAutoFit/>
            </a:bodyPr>
            <a:lstStyle/>
            <a:p>
              <a:pPr algn="ctr" defTabSz="457200"/>
              <a:r>
                <a:rPr lang="en-US" sz="6600" b="1" spc="600" dirty="0">
                  <a:solidFill>
                    <a:schemeClr val="tx1">
                      <a:lumMod val="75000"/>
                      <a:lumOff val="25000"/>
                    </a:schemeClr>
                  </a:solidFill>
                  <a:latin typeface="Arial Black" charset="0"/>
                  <a:ea typeface="Arial Black" charset="0"/>
                  <a:cs typeface="Arial Black" charset="0"/>
                </a:rPr>
                <a:t>INDIANA?</a:t>
              </a:r>
            </a:p>
          </p:txBody>
        </p:sp>
      </p:grpSp>
      <p:pic>
        <p:nvPicPr>
          <p:cNvPr id="6" name="Picture 2" descr="mage result for indiana river flood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2064998" cy="154874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p:cNvPicPr>
          <p:nvPr/>
        </p:nvPicPr>
        <p:blipFill rotWithShape="1">
          <a:blip r:embed="rId5" cstate="email">
            <a:extLst>
              <a:ext uri="{28A0092B-C50C-407E-A947-70E740481C1C}">
                <a14:useLocalDpi xmlns:a14="http://schemas.microsoft.com/office/drawing/2010/main"/>
              </a:ext>
            </a:extLst>
          </a:blip>
          <a:srcRect/>
          <a:stretch/>
        </p:blipFill>
        <p:spPr>
          <a:xfrm>
            <a:off x="-4935" y="1738930"/>
            <a:ext cx="2069934" cy="1551640"/>
          </a:xfrm>
          <a:prstGeom prst="rect">
            <a:avLst/>
          </a:prstGeom>
          <a:ln>
            <a:noFill/>
          </a:ln>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5" y="3503962"/>
            <a:ext cx="2065912" cy="1548748"/>
          </a:xfrm>
          <a:prstGeom prst="rect">
            <a:avLst/>
          </a:prstGeom>
        </p:spPr>
      </p:pic>
      <p:pic>
        <p:nvPicPr>
          <p:cNvPr id="11" name="Picture 2" descr="ttps://images.pexels.com/photos/169357/pexels-photo-169357.jpeg?w=1260&amp;h=750&amp;auto=compress&amp;cs=tinysrgb"/>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5266102"/>
            <a:ext cx="2060977" cy="159189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6942092" y="5974327"/>
            <a:ext cx="2069797" cy="707886"/>
          </a:xfrm>
          <a:prstGeom prst="rect">
            <a:avLst/>
          </a:prstGeom>
          <a:noFill/>
        </p:spPr>
        <p:txBody>
          <a:bodyPr wrap="none" rtlCol="0">
            <a:spAutoFit/>
          </a:bodyPr>
          <a:lstStyle/>
          <a:p>
            <a:r>
              <a:rPr lang="en-US" sz="4000" b="1" dirty="0">
                <a:solidFill>
                  <a:schemeClr val="bg2">
                    <a:lumMod val="90000"/>
                  </a:schemeClr>
                </a:solidFill>
                <a:latin typeface="Myriad Pro"/>
                <a:cs typeface="Myriad Pro"/>
              </a:rPr>
              <a:t>#INCCIA</a:t>
            </a:r>
          </a:p>
        </p:txBody>
      </p:sp>
    </p:spTree>
    <p:extLst>
      <p:ext uri="{BB962C8B-B14F-4D97-AF65-F5344CB8AC3E}">
        <p14:creationId xmlns:p14="http://schemas.microsoft.com/office/powerpoint/2010/main" val="300202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858" y="-478972"/>
            <a:ext cx="9252857" cy="7336972"/>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792EB149-6302-B44A-8021-63FA93CCA49A}"/>
              </a:ext>
            </a:extLst>
          </p:cNvPr>
          <p:cNvSpPr>
            <a:spLocks noGrp="1"/>
          </p:cNvSpPr>
          <p:nvPr>
            <p:ph type="title" idx="4294967295"/>
          </p:nvPr>
        </p:nvSpPr>
        <p:spPr>
          <a:xfrm>
            <a:off x="378279" y="713445"/>
            <a:ext cx="6348505" cy="1325563"/>
          </a:xfrm>
          <a:effectLst>
            <a:outerShdw blurRad="50800" dist="38100" dir="2700000" algn="tl" rotWithShape="0">
              <a:schemeClr val="bg1">
                <a:alpha val="40000"/>
              </a:schemeClr>
            </a:outerShdw>
          </a:effectLst>
        </p:spPr>
        <p:txBody>
          <a:bodyPr/>
          <a:lstStyle/>
          <a:p>
            <a:r>
              <a:rPr lang="en-US" dirty="0">
                <a:latin typeface="Impact" panose="020B0806030902050204" pitchFamily="34" charset="0"/>
              </a:rPr>
              <a:t>It will be harder to build soil organic matter</a:t>
            </a:r>
          </a:p>
        </p:txBody>
      </p:sp>
      <p:sp>
        <p:nvSpPr>
          <p:cNvPr id="4" name="TextBox 3"/>
          <p:cNvSpPr txBox="1"/>
          <p:nvPr/>
        </p:nvSpPr>
        <p:spPr>
          <a:xfrm>
            <a:off x="7216640" y="6078495"/>
            <a:ext cx="1622560" cy="523220"/>
          </a:xfrm>
          <a:prstGeom prst="rect">
            <a:avLst/>
          </a:prstGeom>
          <a:noFill/>
        </p:spPr>
        <p:txBody>
          <a:bodyPr wrap="none" rtlCol="0">
            <a:spAutoFit/>
          </a:bodyPr>
          <a:lstStyle/>
          <a:p>
            <a:r>
              <a:rPr lang="en-US" sz="2800" b="1" dirty="0">
                <a:solidFill>
                  <a:schemeClr val="bg2">
                    <a:lumMod val="90000"/>
                  </a:schemeClr>
                </a:solidFill>
                <a:latin typeface="Arial" charset="0"/>
                <a:ea typeface="Arial" charset="0"/>
                <a:cs typeface="Arial" charset="0"/>
              </a:rPr>
              <a:t>#INCCIA</a:t>
            </a:r>
          </a:p>
        </p:txBody>
      </p:sp>
      <p:sp>
        <p:nvSpPr>
          <p:cNvPr id="7" name="Content Placeholder 2">
            <a:extLst>
              <a:ext uri="{FF2B5EF4-FFF2-40B4-BE49-F238E27FC236}">
                <a16:creationId xmlns:a16="http://schemas.microsoft.com/office/drawing/2014/main" id="{0F8B0AA3-103C-4C4E-9244-DD205C2D3F9A}"/>
              </a:ext>
            </a:extLst>
          </p:cNvPr>
          <p:cNvSpPr txBox="1">
            <a:spLocks/>
          </p:cNvSpPr>
          <p:nvPr/>
        </p:nvSpPr>
        <p:spPr>
          <a:xfrm>
            <a:off x="378278" y="3189514"/>
            <a:ext cx="8460921" cy="26326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dirty="0">
                <a:solidFill>
                  <a:schemeClr val="bg1"/>
                </a:solidFill>
                <a:latin typeface="Arial" charset="0"/>
                <a:ea typeface="Arial" charset="0"/>
                <a:cs typeface="Arial" charset="0"/>
              </a:rPr>
              <a:t>Increased spring rainfall </a:t>
            </a:r>
            <a:r>
              <a:rPr lang="en-US" b="1" dirty="0">
                <a:solidFill>
                  <a:schemeClr val="bg1"/>
                </a:solidFill>
                <a:latin typeface="Arial" charset="0"/>
                <a:ea typeface="Arial" charset="0"/>
                <a:cs typeface="Arial" charset="0"/>
                <a:sym typeface="Wingdings"/>
              </a:rPr>
              <a:t> erosion </a:t>
            </a:r>
          </a:p>
          <a:p>
            <a:pPr marL="0" indent="0">
              <a:lnSpc>
                <a:spcPct val="150000"/>
              </a:lnSpc>
              <a:buFont typeface="Arial" panose="020B0604020202020204" pitchFamily="34" charset="0"/>
              <a:buNone/>
            </a:pPr>
            <a:r>
              <a:rPr lang="en-US" b="1" dirty="0">
                <a:solidFill>
                  <a:schemeClr val="bg1"/>
                </a:solidFill>
                <a:latin typeface="Arial" charset="0"/>
                <a:ea typeface="Arial" charset="0"/>
                <a:cs typeface="Arial" charset="0"/>
              </a:rPr>
              <a:t>Warmer soils</a:t>
            </a:r>
            <a:r>
              <a:rPr lang="en-US" b="1" dirty="0">
                <a:solidFill>
                  <a:schemeClr val="bg1"/>
                </a:solidFill>
                <a:latin typeface="Arial" charset="0"/>
                <a:ea typeface="Arial" charset="0"/>
                <a:cs typeface="Arial" charset="0"/>
                <a:sym typeface="Wingdings"/>
              </a:rPr>
              <a:t>  increased </a:t>
            </a:r>
            <a:r>
              <a:rPr lang="en-US" b="1" dirty="0">
                <a:solidFill>
                  <a:schemeClr val="bg1"/>
                </a:solidFill>
                <a:latin typeface="Arial" charset="0"/>
                <a:ea typeface="Arial" charset="0"/>
                <a:cs typeface="Arial" charset="0"/>
              </a:rPr>
              <a:t>decomposition</a:t>
            </a:r>
          </a:p>
          <a:p>
            <a:pPr marL="0" indent="0">
              <a:lnSpc>
                <a:spcPct val="150000"/>
              </a:lnSpc>
              <a:buNone/>
            </a:pPr>
            <a:r>
              <a:rPr lang="en-US" b="1" dirty="0">
                <a:solidFill>
                  <a:schemeClr val="bg1"/>
                </a:solidFill>
                <a:latin typeface="Arial" charset="0"/>
                <a:ea typeface="Arial" charset="0"/>
                <a:cs typeface="Arial" charset="0"/>
              </a:rPr>
              <a:t>Reduced crop yield </a:t>
            </a:r>
            <a:r>
              <a:rPr lang="en-US" b="1" dirty="0">
                <a:solidFill>
                  <a:schemeClr val="bg1"/>
                </a:solidFill>
                <a:latin typeface="Arial" charset="0"/>
                <a:ea typeface="Arial" charset="0"/>
                <a:cs typeface="Arial" charset="0"/>
                <a:sym typeface="Wingdings"/>
              </a:rPr>
              <a:t> decreased biomass input</a:t>
            </a:r>
            <a:endParaRPr lang="en-US"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88685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alphaModFix amt="70000"/>
            <a:extLst>
              <a:ext uri="{28A0092B-C50C-407E-A947-70E740481C1C}">
                <a14:useLocalDpi xmlns:a14="http://schemas.microsoft.com/office/drawing/2010/main"/>
              </a:ext>
            </a:extLst>
          </a:blip>
          <a:srcRect b="-156"/>
          <a:stretch/>
        </p:blipFill>
        <p:spPr>
          <a:xfrm>
            <a:off x="4" y="0"/>
            <a:ext cx="6524963" cy="6858000"/>
          </a:xfrm>
          <a:prstGeom prst="rect">
            <a:avLst/>
          </a:prstGeom>
        </p:spPr>
      </p:pic>
      <p:sp>
        <p:nvSpPr>
          <p:cNvPr id="3" name="Title 2">
            <a:extLst>
              <a:ext uri="{FF2B5EF4-FFF2-40B4-BE49-F238E27FC236}">
                <a16:creationId xmlns:a16="http://schemas.microsoft.com/office/drawing/2014/main" id="{2CDB34A6-66B0-AF4D-AD20-ECAD9C847E25}"/>
              </a:ext>
            </a:extLst>
          </p:cNvPr>
          <p:cNvSpPr>
            <a:spLocks noGrp="1"/>
          </p:cNvSpPr>
          <p:nvPr>
            <p:ph type="title" idx="4294967295"/>
          </p:nvPr>
        </p:nvSpPr>
        <p:spPr>
          <a:xfrm>
            <a:off x="119126" y="5133895"/>
            <a:ext cx="4632325" cy="1325563"/>
          </a:xfrm>
          <a:effectLst>
            <a:outerShdw blurRad="50800" dist="38100" dir="2700000" algn="tl" rotWithShape="0">
              <a:schemeClr val="tx1">
                <a:alpha val="40000"/>
              </a:schemeClr>
            </a:outerShdw>
          </a:effectLst>
        </p:spPr>
        <p:txBody>
          <a:bodyPr>
            <a:normAutofit/>
          </a:bodyPr>
          <a:lstStyle/>
          <a:p>
            <a:r>
              <a:rPr lang="en-US" dirty="0">
                <a:solidFill>
                  <a:schemeClr val="bg1"/>
                </a:solidFill>
                <a:latin typeface="Impact" panose="020B0806030902050204" pitchFamily="34" charset="0"/>
              </a:rPr>
              <a:t>Indiana livestock will be hot </a:t>
            </a:r>
          </a:p>
        </p:txBody>
      </p:sp>
      <p:pic>
        <p:nvPicPr>
          <p:cNvPr id="5" name="Content Placeholder 4"/>
          <p:cNvPicPr>
            <a:picLocks noGrp="1" noChangeAspect="1"/>
          </p:cNvPicPr>
          <p:nvPr>
            <p:ph idx="4294967295"/>
          </p:nvPr>
        </p:nvPicPr>
        <p:blipFill>
          <a:blip r:embed="rId4" cstate="email">
            <a:extLst>
              <a:ext uri="{28A0092B-C50C-407E-A947-70E740481C1C}">
                <a14:useLocalDpi xmlns:a14="http://schemas.microsoft.com/office/drawing/2010/main"/>
              </a:ext>
            </a:extLst>
          </a:blip>
          <a:stretch>
            <a:fillRect/>
          </a:stretch>
        </p:blipFill>
        <p:spPr>
          <a:xfrm>
            <a:off x="4870573" y="0"/>
            <a:ext cx="4273427" cy="6858000"/>
          </a:xfrm>
        </p:spPr>
      </p:pic>
      <p:sp>
        <p:nvSpPr>
          <p:cNvPr id="7" name="TextBox 6"/>
          <p:cNvSpPr txBox="1"/>
          <p:nvPr/>
        </p:nvSpPr>
        <p:spPr>
          <a:xfrm>
            <a:off x="119126" y="145273"/>
            <a:ext cx="1622560"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800" b="1" dirty="0">
                <a:solidFill>
                  <a:schemeClr val="bg1"/>
                </a:solidFill>
                <a:latin typeface="Arial" charset="0"/>
                <a:ea typeface="Arial" charset="0"/>
                <a:cs typeface="Arial" charset="0"/>
              </a:rPr>
              <a:t>#INCCIA</a:t>
            </a:r>
          </a:p>
        </p:txBody>
      </p:sp>
    </p:spTree>
    <p:extLst>
      <p:ext uri="{BB962C8B-B14F-4D97-AF65-F5344CB8AC3E}">
        <p14:creationId xmlns:p14="http://schemas.microsoft.com/office/powerpoint/2010/main" val="210113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0" y="0"/>
            <a:ext cx="9132425" cy="6921661"/>
          </a:xfrm>
          <a:prstGeom prst="rect">
            <a:avLst/>
          </a:prstGeom>
        </p:spPr>
      </p:pic>
      <p:pic>
        <p:nvPicPr>
          <p:cNvPr id="6" name="Content Placeholder 5">
            <a:extLst>
              <a:ext uri="{FF2B5EF4-FFF2-40B4-BE49-F238E27FC236}">
                <a16:creationId xmlns:a16="http://schemas.microsoft.com/office/drawing/2014/main" id="{883B281E-A417-EA42-9AD8-CE7A736C4E19}"/>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4612724" y="0"/>
            <a:ext cx="4531276" cy="6858000"/>
          </a:xfrm>
        </p:spPr>
      </p:pic>
      <p:sp>
        <p:nvSpPr>
          <p:cNvPr id="2" name="Title 1">
            <a:extLst>
              <a:ext uri="{FF2B5EF4-FFF2-40B4-BE49-F238E27FC236}">
                <a16:creationId xmlns:a16="http://schemas.microsoft.com/office/drawing/2014/main" id="{99E8AF99-4361-9349-90C6-394B9CE2BDA0}"/>
              </a:ext>
            </a:extLst>
          </p:cNvPr>
          <p:cNvSpPr>
            <a:spLocks noGrp="1"/>
          </p:cNvSpPr>
          <p:nvPr>
            <p:ph type="title"/>
          </p:nvPr>
        </p:nvSpPr>
        <p:spPr>
          <a:xfrm>
            <a:off x="223123" y="2661184"/>
            <a:ext cx="4389601" cy="1325563"/>
          </a:xfrm>
          <a:effectLst>
            <a:outerShdw blurRad="50800" dist="38100" dir="2700000" algn="tl" rotWithShape="0">
              <a:schemeClr val="bg1">
                <a:alpha val="40000"/>
              </a:schemeClr>
            </a:outerShdw>
          </a:effectLst>
        </p:spPr>
        <p:txBody>
          <a:bodyPr/>
          <a:lstStyle/>
          <a:p>
            <a:r>
              <a:rPr lang="en-US" dirty="0">
                <a:latin typeface="Impact" panose="020B0806030902050204" pitchFamily="34" charset="0"/>
              </a:rPr>
              <a:t>Farm labor will be affected too</a:t>
            </a:r>
          </a:p>
        </p:txBody>
      </p:sp>
    </p:spTree>
    <p:extLst>
      <p:ext uri="{BB962C8B-B14F-4D97-AF65-F5344CB8AC3E}">
        <p14:creationId xmlns:p14="http://schemas.microsoft.com/office/powerpoint/2010/main" val="96896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9165772" cy="1886673"/>
          </a:xfrm>
          <a:prstGeom prst="rect">
            <a:avLst/>
          </a:prstGeom>
        </p:spPr>
      </p:pic>
      <p:sp>
        <p:nvSpPr>
          <p:cNvPr id="3" name="Title 2">
            <a:extLst>
              <a:ext uri="{FF2B5EF4-FFF2-40B4-BE49-F238E27FC236}">
                <a16:creationId xmlns:a16="http://schemas.microsoft.com/office/drawing/2014/main" id="{E84096BE-7864-754A-A5C4-7D4D60FE343B}"/>
              </a:ext>
            </a:extLst>
          </p:cNvPr>
          <p:cNvSpPr>
            <a:spLocks noGrp="1"/>
          </p:cNvSpPr>
          <p:nvPr>
            <p:ph type="title"/>
          </p:nvPr>
        </p:nvSpPr>
        <p:spPr>
          <a:xfrm>
            <a:off x="498021" y="386898"/>
            <a:ext cx="8341179" cy="1325563"/>
          </a:xfrm>
        </p:spPr>
        <p:txBody>
          <a:bodyPr>
            <a:normAutofit/>
          </a:bodyPr>
          <a:lstStyle/>
          <a:p>
            <a:r>
              <a:rPr lang="en-US" sz="4000" dirty="0">
                <a:latin typeface="Impact" panose="020B0806030902050204" pitchFamily="34" charset="0"/>
              </a:rPr>
              <a:t>Coping with growing season changes</a:t>
            </a:r>
          </a:p>
        </p:txBody>
      </p:sp>
      <p:sp>
        <p:nvSpPr>
          <p:cNvPr id="8" name="Content Placeholder 7">
            <a:extLst>
              <a:ext uri="{FF2B5EF4-FFF2-40B4-BE49-F238E27FC236}">
                <a16:creationId xmlns:a16="http://schemas.microsoft.com/office/drawing/2014/main" id="{B729A9C4-2F3C-5847-9111-A28D8F1DB956}"/>
              </a:ext>
            </a:extLst>
          </p:cNvPr>
          <p:cNvSpPr>
            <a:spLocks noGrp="1"/>
          </p:cNvSpPr>
          <p:nvPr>
            <p:ph sz="half" idx="2"/>
          </p:nvPr>
        </p:nvSpPr>
        <p:spPr>
          <a:xfrm>
            <a:off x="639536" y="2642053"/>
            <a:ext cx="7886700" cy="3007632"/>
          </a:xfrm>
        </p:spPr>
        <p:txBody>
          <a:bodyPr>
            <a:normAutofit fontScale="92500"/>
          </a:bodyPr>
          <a:lstStyle/>
          <a:p>
            <a:pPr>
              <a:spcAft>
                <a:spcPts val="1200"/>
              </a:spcAft>
            </a:pPr>
            <a:r>
              <a:rPr lang="en-US" dirty="0">
                <a:latin typeface="Arial" charset="0"/>
                <a:ea typeface="Arial" charset="0"/>
                <a:cs typeface="Arial" charset="0"/>
              </a:rPr>
              <a:t>Improving soil health &amp; fall-planted cereal crops may help w/ managing additional spring rainfall</a:t>
            </a:r>
          </a:p>
          <a:p>
            <a:pPr>
              <a:spcAft>
                <a:spcPts val="1200"/>
              </a:spcAft>
            </a:pPr>
            <a:r>
              <a:rPr lang="en-US" dirty="0">
                <a:latin typeface="Arial" charset="0"/>
                <a:ea typeface="Arial" charset="0"/>
                <a:cs typeface="Arial" charset="0"/>
              </a:rPr>
              <a:t>Breeding for flood tolerant and disease resistant varieties</a:t>
            </a:r>
          </a:p>
          <a:p>
            <a:pPr>
              <a:spcAft>
                <a:spcPts val="1200"/>
              </a:spcAft>
            </a:pPr>
            <a:r>
              <a:rPr lang="en-US" dirty="0">
                <a:latin typeface="Arial" charset="0"/>
                <a:ea typeface="Arial" charset="0"/>
                <a:cs typeface="Arial" charset="0"/>
              </a:rPr>
              <a:t>Improving drainage infrastructure may be help accommodate higher flows</a:t>
            </a:r>
          </a:p>
        </p:txBody>
      </p:sp>
      <p:sp>
        <p:nvSpPr>
          <p:cNvPr id="9" name="TextBox 8"/>
          <p:cNvSpPr txBox="1"/>
          <p:nvPr/>
        </p:nvSpPr>
        <p:spPr>
          <a:xfrm>
            <a:off x="7216640" y="6078495"/>
            <a:ext cx="1622560" cy="523220"/>
          </a:xfrm>
          <a:prstGeom prst="rect">
            <a:avLst/>
          </a:prstGeom>
          <a:noFill/>
        </p:spPr>
        <p:txBody>
          <a:bodyPr wrap="none" rtlCol="0">
            <a:spAutoFit/>
          </a:bodyPr>
          <a:lstStyle/>
          <a:p>
            <a:r>
              <a:rPr lang="en-US" sz="2800" b="1" dirty="0">
                <a:solidFill>
                  <a:schemeClr val="bg2">
                    <a:lumMod val="90000"/>
                  </a:schemeClr>
                </a:solidFill>
                <a:latin typeface="Arial" charset="0"/>
                <a:ea typeface="Arial" charset="0"/>
                <a:cs typeface="Arial" charset="0"/>
              </a:rPr>
              <a:t>#INCCIA</a:t>
            </a:r>
          </a:p>
        </p:txBody>
      </p:sp>
    </p:spTree>
    <p:extLst>
      <p:ext uri="{BB962C8B-B14F-4D97-AF65-F5344CB8AC3E}">
        <p14:creationId xmlns:p14="http://schemas.microsoft.com/office/powerpoint/2010/main" val="197245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9165772" cy="1886673"/>
          </a:xfrm>
          <a:prstGeom prst="rect">
            <a:avLst/>
          </a:prstGeom>
        </p:spPr>
      </p:pic>
      <p:sp>
        <p:nvSpPr>
          <p:cNvPr id="3" name="Title 2">
            <a:extLst>
              <a:ext uri="{FF2B5EF4-FFF2-40B4-BE49-F238E27FC236}">
                <a16:creationId xmlns:a16="http://schemas.microsoft.com/office/drawing/2014/main" id="{2CDB34A6-66B0-AF4D-AD20-ECAD9C847E25}"/>
              </a:ext>
            </a:extLst>
          </p:cNvPr>
          <p:cNvSpPr>
            <a:spLocks noGrp="1"/>
          </p:cNvSpPr>
          <p:nvPr>
            <p:ph type="title"/>
          </p:nvPr>
        </p:nvSpPr>
        <p:spPr/>
        <p:txBody>
          <a:bodyPr>
            <a:normAutofit/>
          </a:bodyPr>
          <a:lstStyle/>
          <a:p>
            <a:r>
              <a:rPr lang="en-US" dirty="0">
                <a:latin typeface="Impact" panose="020B0806030902050204" pitchFamily="34" charset="0"/>
              </a:rPr>
              <a:t>Coping with livestock heat stress</a:t>
            </a:r>
          </a:p>
        </p:txBody>
      </p:sp>
      <p:sp>
        <p:nvSpPr>
          <p:cNvPr id="7" name="Content Placeholder 8">
            <a:extLst>
              <a:ext uri="{FF2B5EF4-FFF2-40B4-BE49-F238E27FC236}">
                <a16:creationId xmlns:a16="http://schemas.microsoft.com/office/drawing/2014/main" id="{273BDB79-1B63-2F4D-9159-2FBE82406204}"/>
              </a:ext>
            </a:extLst>
          </p:cNvPr>
          <p:cNvSpPr txBox="1">
            <a:spLocks/>
          </p:cNvSpPr>
          <p:nvPr/>
        </p:nvSpPr>
        <p:spPr>
          <a:xfrm>
            <a:off x="628650" y="2251799"/>
            <a:ext cx="7441924"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charset="0"/>
                <a:ea typeface="Arial" charset="0"/>
                <a:cs typeface="Arial" charset="0"/>
              </a:rPr>
              <a:t>Improved or expanded ventilation systems for added temperature control</a:t>
            </a:r>
          </a:p>
          <a:p>
            <a:pPr lvl="1"/>
            <a:r>
              <a:rPr lang="en-US" dirty="0">
                <a:latin typeface="Arial" charset="0"/>
                <a:ea typeface="Arial" charset="0"/>
                <a:cs typeface="Arial" charset="0"/>
              </a:rPr>
              <a:t>Comes w/ increased energy, operating and maintenance costs</a:t>
            </a:r>
          </a:p>
          <a:p>
            <a:pPr marL="457200" lvl="1" indent="0">
              <a:buNone/>
            </a:pPr>
            <a:endParaRPr lang="en-US" dirty="0">
              <a:latin typeface="Arial" charset="0"/>
              <a:ea typeface="Arial" charset="0"/>
              <a:cs typeface="Arial" charset="0"/>
            </a:endParaRPr>
          </a:p>
          <a:p>
            <a:r>
              <a:rPr lang="en-US" dirty="0">
                <a:latin typeface="Arial" charset="0"/>
                <a:ea typeface="Arial" charset="0"/>
                <a:cs typeface="Arial" charset="0"/>
              </a:rPr>
              <a:t>Additional shelters or other environmental buffers for pasture-based systems</a:t>
            </a:r>
          </a:p>
          <a:p>
            <a:pPr lvl="1"/>
            <a:r>
              <a:rPr lang="en-US" dirty="0">
                <a:latin typeface="Arial" charset="0"/>
                <a:ea typeface="Arial" charset="0"/>
                <a:cs typeface="Arial" charset="0"/>
              </a:rPr>
              <a:t>Added costs  </a:t>
            </a:r>
          </a:p>
        </p:txBody>
      </p:sp>
      <p:sp>
        <p:nvSpPr>
          <p:cNvPr id="9" name="TextBox 8"/>
          <p:cNvSpPr txBox="1"/>
          <p:nvPr/>
        </p:nvSpPr>
        <p:spPr>
          <a:xfrm>
            <a:off x="7216640" y="6078495"/>
            <a:ext cx="1622560" cy="523220"/>
          </a:xfrm>
          <a:prstGeom prst="rect">
            <a:avLst/>
          </a:prstGeom>
          <a:noFill/>
        </p:spPr>
        <p:txBody>
          <a:bodyPr wrap="none" rtlCol="0">
            <a:spAutoFit/>
          </a:bodyPr>
          <a:lstStyle/>
          <a:p>
            <a:r>
              <a:rPr lang="en-US" sz="2800" b="1" dirty="0">
                <a:solidFill>
                  <a:schemeClr val="bg2">
                    <a:lumMod val="90000"/>
                  </a:schemeClr>
                </a:solidFill>
                <a:latin typeface="Arial" charset="0"/>
                <a:ea typeface="Arial" charset="0"/>
                <a:cs typeface="Arial" charset="0"/>
              </a:rPr>
              <a:t>#INCCIA</a:t>
            </a:r>
          </a:p>
        </p:txBody>
      </p:sp>
    </p:spTree>
    <p:extLst>
      <p:ext uri="{BB962C8B-B14F-4D97-AF65-F5344CB8AC3E}">
        <p14:creationId xmlns:p14="http://schemas.microsoft.com/office/powerpoint/2010/main" val="216030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0"/>
            <a:ext cx="9165772" cy="5532699"/>
          </a:xfrm>
          <a:prstGeom prst="rect">
            <a:avLst/>
          </a:prstGeom>
        </p:spPr>
      </p:pic>
      <p:sp>
        <p:nvSpPr>
          <p:cNvPr id="2" name="TextBox 1"/>
          <p:cNvSpPr txBox="1"/>
          <p:nvPr/>
        </p:nvSpPr>
        <p:spPr>
          <a:xfrm>
            <a:off x="764014" y="542614"/>
            <a:ext cx="4953600" cy="584775"/>
          </a:xfrm>
          <a:prstGeom prst="rect">
            <a:avLst/>
          </a:prstGeom>
          <a:noFill/>
        </p:spPr>
        <p:txBody>
          <a:bodyPr wrap="none" rtlCol="0">
            <a:spAutoFit/>
          </a:bodyPr>
          <a:lstStyle/>
          <a:p>
            <a:r>
              <a:rPr lang="en-US" sz="3200" b="1" dirty="0">
                <a:latin typeface="Arial Narrow" charset="0"/>
                <a:ea typeface="Arial Narrow" charset="0"/>
                <a:cs typeface="Arial Narrow" charset="0"/>
              </a:rPr>
              <a:t>Summary of Key Conclusions</a:t>
            </a:r>
          </a:p>
        </p:txBody>
      </p:sp>
      <p:sp>
        <p:nvSpPr>
          <p:cNvPr id="3" name="TextBox 2"/>
          <p:cNvSpPr txBox="1"/>
          <p:nvPr/>
        </p:nvSpPr>
        <p:spPr>
          <a:xfrm>
            <a:off x="764014" y="1599910"/>
            <a:ext cx="7845972" cy="2169825"/>
          </a:xfrm>
          <a:prstGeom prst="rect">
            <a:avLst/>
          </a:prstGeom>
          <a:noFill/>
        </p:spPr>
        <p:txBody>
          <a:bodyPr wrap="square" rtlCol="0">
            <a:spAutoFit/>
          </a:bodyPr>
          <a:lstStyle/>
          <a:p>
            <a:pPr marL="285750" indent="-285750">
              <a:lnSpc>
                <a:spcPct val="150000"/>
              </a:lnSpc>
              <a:buFont typeface="Arial" charset="0"/>
              <a:buChar char="•"/>
            </a:pPr>
            <a:r>
              <a:rPr lang="en-US" b="1" dirty="0">
                <a:latin typeface="Arial Narrow" charset="0"/>
                <a:ea typeface="Arial Narrow" charset="0"/>
                <a:cs typeface="Arial Narrow" charset="0"/>
              </a:rPr>
              <a:t>Increased heat (day and night) and water stress will reduce crop yields</a:t>
            </a:r>
          </a:p>
          <a:p>
            <a:pPr marL="285750" indent="-285750">
              <a:lnSpc>
                <a:spcPct val="150000"/>
              </a:lnSpc>
              <a:buFont typeface="Arial" charset="0"/>
              <a:buChar char="•"/>
            </a:pPr>
            <a:r>
              <a:rPr lang="en-US" b="1" dirty="0">
                <a:latin typeface="Arial Narrow" charset="0"/>
                <a:ea typeface="Arial Narrow" charset="0"/>
                <a:cs typeface="Arial Narrow" charset="0"/>
              </a:rPr>
              <a:t>Warming winters put perennial crops at risk</a:t>
            </a:r>
          </a:p>
          <a:p>
            <a:pPr marL="285750" indent="-285750">
              <a:lnSpc>
                <a:spcPct val="150000"/>
              </a:lnSpc>
              <a:buFont typeface="Arial" charset="0"/>
              <a:buChar char="•"/>
            </a:pPr>
            <a:r>
              <a:rPr lang="en-US" b="1" dirty="0">
                <a:latin typeface="Arial Narrow" charset="0"/>
                <a:ea typeface="Arial Narrow" charset="0"/>
                <a:cs typeface="Arial Narrow" charset="0"/>
              </a:rPr>
              <a:t>Heat stress and reduced forage quality will challenge livestock production</a:t>
            </a:r>
          </a:p>
          <a:p>
            <a:pPr marL="285750" indent="-285750">
              <a:lnSpc>
                <a:spcPct val="150000"/>
              </a:lnSpc>
              <a:buFont typeface="Arial" charset="0"/>
              <a:buChar char="•"/>
            </a:pPr>
            <a:r>
              <a:rPr lang="en-US" b="1" dirty="0">
                <a:latin typeface="Arial Narrow" charset="0"/>
                <a:ea typeface="Arial Narrow" charset="0"/>
                <a:cs typeface="Arial Narrow" charset="0"/>
              </a:rPr>
              <a:t>Pests, disease and weeds will be a growing problem for Indiana agriculture</a:t>
            </a:r>
          </a:p>
          <a:p>
            <a:pPr marL="285750" indent="-285750">
              <a:lnSpc>
                <a:spcPct val="150000"/>
              </a:lnSpc>
              <a:buFont typeface="Arial" charset="0"/>
              <a:buChar char="•"/>
            </a:pPr>
            <a:r>
              <a:rPr lang="en-US" b="1" dirty="0">
                <a:latin typeface="Arial Narrow" charset="0"/>
                <a:ea typeface="Arial Narrow" charset="0"/>
                <a:cs typeface="Arial Narrow" charset="0"/>
              </a:rPr>
              <a:t>Soil health and water quality are at risk</a:t>
            </a:r>
          </a:p>
        </p:txBody>
      </p:sp>
      <p:pic>
        <p:nvPicPr>
          <p:cNvPr id="4" name="Picture 2" descr="mage result for purdue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7441" y="5892967"/>
            <a:ext cx="1945679" cy="58159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687000" y="5657746"/>
            <a:ext cx="3983912" cy="523220"/>
          </a:xfrm>
          <a:prstGeom prst="rect">
            <a:avLst/>
          </a:prstGeom>
          <a:noFill/>
        </p:spPr>
        <p:txBody>
          <a:bodyPr wrap="none" rtlCol="0">
            <a:spAutoFit/>
          </a:bodyPr>
          <a:lstStyle/>
          <a:p>
            <a:pPr algn="ctr" defTabSz="914400"/>
            <a:r>
              <a:rPr lang="en-US" sz="2800" b="1">
                <a:solidFill>
                  <a:schemeClr val="tx1">
                    <a:lumMod val="75000"/>
                    <a:lumOff val="25000"/>
                  </a:schemeClr>
                </a:solidFill>
                <a:ea typeface="Chaparral Pro" charset="0"/>
                <a:cs typeface="Chaparral Pro" charset="0"/>
              </a:rPr>
              <a:t>www.IndianaClimate.org</a:t>
            </a:r>
            <a:r>
              <a:rPr lang="en-US" sz="2800" b="1" dirty="0">
                <a:solidFill>
                  <a:schemeClr val="tx1">
                    <a:lumMod val="75000"/>
                    <a:lumOff val="25000"/>
                  </a:schemeClr>
                </a:solidFill>
                <a:ea typeface="Chaparral Pro" charset="0"/>
                <a:cs typeface="Chaparral Pro" charset="0"/>
              </a:rPr>
              <a:t>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4828" y="255280"/>
            <a:ext cx="1853451" cy="691238"/>
          </a:xfrm>
          <a:prstGeom prst="rect">
            <a:avLst/>
          </a:prstGeom>
        </p:spPr>
      </p:pic>
      <p:sp>
        <p:nvSpPr>
          <p:cNvPr id="8" name="TextBox 7"/>
          <p:cNvSpPr txBox="1"/>
          <p:nvPr/>
        </p:nvSpPr>
        <p:spPr>
          <a:xfrm>
            <a:off x="6987426" y="6212947"/>
            <a:ext cx="1622560" cy="523220"/>
          </a:xfrm>
          <a:prstGeom prst="rect">
            <a:avLst/>
          </a:prstGeom>
          <a:noFill/>
        </p:spPr>
        <p:txBody>
          <a:bodyPr wrap="none" rtlCol="0">
            <a:spAutoFit/>
          </a:bodyPr>
          <a:lstStyle/>
          <a:p>
            <a:r>
              <a:rPr lang="en-US" sz="2800" b="1" dirty="0">
                <a:solidFill>
                  <a:schemeClr val="bg2">
                    <a:lumMod val="90000"/>
                  </a:schemeClr>
                </a:solidFill>
                <a:latin typeface="Arial" charset="0"/>
                <a:ea typeface="Arial" charset="0"/>
                <a:cs typeface="Arial" charset="0"/>
              </a:rPr>
              <a:t>#INCCIA</a:t>
            </a:r>
          </a:p>
        </p:txBody>
      </p:sp>
      <p:sp>
        <p:nvSpPr>
          <p:cNvPr id="9" name="TextBox 8"/>
          <p:cNvSpPr txBox="1"/>
          <p:nvPr/>
        </p:nvSpPr>
        <p:spPr>
          <a:xfrm>
            <a:off x="1070253" y="3968466"/>
            <a:ext cx="6921300" cy="1200329"/>
          </a:xfrm>
          <a:prstGeom prst="rect">
            <a:avLst/>
          </a:prstGeom>
          <a:noFill/>
        </p:spPr>
        <p:txBody>
          <a:bodyPr wrap="square" rtlCol="0">
            <a:spAutoFit/>
          </a:bodyPr>
          <a:lstStyle/>
          <a:p>
            <a:r>
              <a:rPr lang="en-US" sz="2400" b="1" dirty="0">
                <a:latin typeface="Arial Narrow" charset="0"/>
                <a:ea typeface="Arial Narrow" charset="0"/>
                <a:cs typeface="Arial Narrow" charset="0"/>
              </a:rPr>
              <a:t>There is potential for significant impacts, but also many opportunities to cope with changes and keep Indiana agriculture productive. </a:t>
            </a:r>
          </a:p>
        </p:txBody>
      </p:sp>
    </p:spTree>
    <p:extLst>
      <p:ext uri="{BB962C8B-B14F-4D97-AF65-F5344CB8AC3E}">
        <p14:creationId xmlns:p14="http://schemas.microsoft.com/office/powerpoint/2010/main" val="35631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241971" cy="491924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33068" y="1903809"/>
            <a:ext cx="4550434" cy="1751691"/>
          </a:xfrm>
          <a:prstGeom prst="rect">
            <a:avLst/>
          </a:prstGeom>
          <a:solidFill>
            <a:schemeClr val="bg1">
              <a:alpha val="70000"/>
            </a:schemeClr>
          </a:solidFill>
        </p:spPr>
      </p:pic>
      <p:sp>
        <p:nvSpPr>
          <p:cNvPr id="5" name="TextBox 4"/>
          <p:cNvSpPr txBox="1"/>
          <p:nvPr/>
        </p:nvSpPr>
        <p:spPr>
          <a:xfrm>
            <a:off x="163271" y="6024731"/>
            <a:ext cx="2069797" cy="707886"/>
          </a:xfrm>
          <a:prstGeom prst="rect">
            <a:avLst/>
          </a:prstGeom>
          <a:noFill/>
        </p:spPr>
        <p:txBody>
          <a:bodyPr wrap="none" rtlCol="0">
            <a:spAutoFit/>
          </a:bodyPr>
          <a:lstStyle/>
          <a:p>
            <a:r>
              <a:rPr lang="en-US" sz="4000" b="1" dirty="0">
                <a:solidFill>
                  <a:schemeClr val="bg2">
                    <a:lumMod val="90000"/>
                  </a:schemeClr>
                </a:solidFill>
                <a:latin typeface="Myriad Pro"/>
                <a:cs typeface="Myriad Pro"/>
              </a:rPr>
              <a:t>#INCCIA</a:t>
            </a:r>
          </a:p>
        </p:txBody>
      </p:sp>
      <p:pic>
        <p:nvPicPr>
          <p:cNvPr id="16" name="Picture 2" descr="mage result for purdue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5934" y="5250559"/>
            <a:ext cx="2149588" cy="64254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752716" y="5274358"/>
            <a:ext cx="3021981" cy="1384995"/>
          </a:xfrm>
          <a:prstGeom prst="rect">
            <a:avLst/>
          </a:prstGeom>
          <a:noFill/>
        </p:spPr>
        <p:txBody>
          <a:bodyPr wrap="none" rtlCol="0">
            <a:spAutoFit/>
          </a:bodyPr>
          <a:lstStyle/>
          <a:p>
            <a:r>
              <a:rPr lang="en-US" sz="1200" dirty="0">
                <a:solidFill>
                  <a:schemeClr val="tx1">
                    <a:lumMod val="75000"/>
                    <a:lumOff val="25000"/>
                  </a:schemeClr>
                </a:solidFill>
                <a:latin typeface="Arial" charset="0"/>
                <a:ea typeface="Arial" charset="0"/>
                <a:cs typeface="Arial" charset="0"/>
              </a:rPr>
              <a:t>Purdue Climate Change Research Center</a:t>
            </a:r>
          </a:p>
          <a:p>
            <a:r>
              <a:rPr lang="en-US" sz="1200" dirty="0">
                <a:solidFill>
                  <a:schemeClr val="tx1">
                    <a:lumMod val="75000"/>
                    <a:lumOff val="25000"/>
                  </a:schemeClr>
                </a:solidFill>
                <a:latin typeface="Arial" charset="0"/>
                <a:ea typeface="Arial" charset="0"/>
                <a:cs typeface="Arial" charset="0"/>
              </a:rPr>
              <a:t>University of Notre Dame</a:t>
            </a:r>
          </a:p>
          <a:p>
            <a:r>
              <a:rPr lang="en-US" sz="1200" dirty="0">
                <a:solidFill>
                  <a:schemeClr val="tx1">
                    <a:lumMod val="75000"/>
                    <a:lumOff val="25000"/>
                  </a:schemeClr>
                </a:solidFill>
                <a:latin typeface="Arial" charset="0"/>
                <a:ea typeface="Arial" charset="0"/>
                <a:cs typeface="Arial" charset="0"/>
              </a:rPr>
              <a:t>IUPUI</a:t>
            </a:r>
          </a:p>
          <a:p>
            <a:r>
              <a:rPr lang="en-US" sz="1200" dirty="0">
                <a:solidFill>
                  <a:schemeClr val="tx1">
                    <a:lumMod val="75000"/>
                    <a:lumOff val="25000"/>
                  </a:schemeClr>
                </a:solidFill>
                <a:latin typeface="Arial" charset="0"/>
                <a:ea typeface="Arial" charset="0"/>
                <a:cs typeface="Arial" charset="0"/>
              </a:rPr>
              <a:t>Indiana University</a:t>
            </a:r>
          </a:p>
          <a:p>
            <a:r>
              <a:rPr lang="en-US" sz="1200" dirty="0">
                <a:solidFill>
                  <a:schemeClr val="tx1">
                    <a:lumMod val="75000"/>
                    <a:lumOff val="25000"/>
                  </a:schemeClr>
                </a:solidFill>
                <a:latin typeface="Arial" charset="0"/>
                <a:ea typeface="Arial" charset="0"/>
                <a:cs typeface="Arial" charset="0"/>
              </a:rPr>
              <a:t>Indiana University Northwest</a:t>
            </a:r>
          </a:p>
          <a:p>
            <a:r>
              <a:rPr lang="en-US" sz="1200" dirty="0">
                <a:solidFill>
                  <a:schemeClr val="tx1">
                    <a:lumMod val="75000"/>
                    <a:lumOff val="25000"/>
                  </a:schemeClr>
                </a:solidFill>
                <a:latin typeface="Arial" charset="0"/>
                <a:ea typeface="Arial" charset="0"/>
                <a:cs typeface="Arial" charset="0"/>
              </a:rPr>
              <a:t>Ball State University</a:t>
            </a:r>
          </a:p>
          <a:p>
            <a:r>
              <a:rPr lang="en-US" sz="1200" dirty="0">
                <a:solidFill>
                  <a:schemeClr val="tx1">
                    <a:lumMod val="75000"/>
                    <a:lumOff val="25000"/>
                  </a:schemeClr>
                </a:solidFill>
                <a:latin typeface="Arial" charset="0"/>
                <a:ea typeface="Arial" charset="0"/>
                <a:cs typeface="Arial" charset="0"/>
              </a:rPr>
              <a:t>Indiana State University</a:t>
            </a:r>
          </a:p>
        </p:txBody>
      </p:sp>
      <p:sp>
        <p:nvSpPr>
          <p:cNvPr id="19" name="TextBox 18"/>
          <p:cNvSpPr txBox="1"/>
          <p:nvPr/>
        </p:nvSpPr>
        <p:spPr>
          <a:xfrm>
            <a:off x="5774697" y="5089693"/>
            <a:ext cx="3229923" cy="1569660"/>
          </a:xfrm>
          <a:prstGeom prst="rect">
            <a:avLst/>
          </a:prstGeom>
          <a:noFill/>
        </p:spPr>
        <p:txBody>
          <a:bodyPr wrap="none" rtlCol="0">
            <a:spAutoFit/>
          </a:bodyPr>
          <a:lstStyle/>
          <a:p>
            <a:r>
              <a:rPr lang="en-US" sz="1200">
                <a:solidFill>
                  <a:schemeClr val="tx1">
                    <a:lumMod val="75000"/>
                    <a:lumOff val="25000"/>
                  </a:schemeClr>
                </a:solidFill>
                <a:latin typeface="Arial" charset="0"/>
                <a:ea typeface="Arial" charset="0"/>
                <a:cs typeface="Arial" charset="0"/>
              </a:rPr>
              <a:t>Purdue University Northwest</a:t>
            </a:r>
          </a:p>
          <a:p>
            <a:r>
              <a:rPr lang="en-US" sz="1200" dirty="0">
                <a:solidFill>
                  <a:schemeClr val="tx1">
                    <a:lumMod val="75000"/>
                    <a:lumOff val="25000"/>
                  </a:schemeClr>
                </a:solidFill>
                <a:latin typeface="Arial" charset="0"/>
                <a:ea typeface="Arial" charset="0"/>
                <a:cs typeface="Arial" charset="0"/>
              </a:rPr>
              <a:t>Midwest Regional Climate Center</a:t>
            </a:r>
          </a:p>
          <a:p>
            <a:r>
              <a:rPr lang="en-US" sz="1200" dirty="0">
                <a:solidFill>
                  <a:schemeClr val="tx1">
                    <a:lumMod val="75000"/>
                    <a:lumOff val="25000"/>
                  </a:schemeClr>
                </a:solidFill>
                <a:latin typeface="Arial" charset="0"/>
                <a:ea typeface="Arial" charset="0"/>
                <a:cs typeface="Arial" charset="0"/>
              </a:rPr>
              <a:t>U.S. Forest Service</a:t>
            </a:r>
          </a:p>
          <a:p>
            <a:r>
              <a:rPr lang="en-US" sz="1200" dirty="0">
                <a:solidFill>
                  <a:schemeClr val="tx1">
                    <a:lumMod val="75000"/>
                    <a:lumOff val="25000"/>
                  </a:schemeClr>
                </a:solidFill>
                <a:latin typeface="Arial" charset="0"/>
                <a:ea typeface="Arial" charset="0"/>
                <a:cs typeface="Arial" charset="0"/>
              </a:rPr>
              <a:t>Northern Institute of Applied Climate Science</a:t>
            </a:r>
          </a:p>
          <a:p>
            <a:r>
              <a:rPr lang="en-US" sz="1200" dirty="0">
                <a:solidFill>
                  <a:schemeClr val="tx1">
                    <a:lumMod val="75000"/>
                    <a:lumOff val="25000"/>
                  </a:schemeClr>
                </a:solidFill>
                <a:latin typeface="Arial" charset="0"/>
                <a:ea typeface="Arial" charset="0"/>
                <a:cs typeface="Arial" charset="0"/>
              </a:rPr>
              <a:t>Indiana Department of Natural Resources</a:t>
            </a:r>
          </a:p>
          <a:p>
            <a:r>
              <a:rPr lang="en-US" sz="1200" dirty="0">
                <a:solidFill>
                  <a:schemeClr val="tx1">
                    <a:lumMod val="75000"/>
                    <a:lumOff val="25000"/>
                  </a:schemeClr>
                </a:solidFill>
                <a:latin typeface="Arial" charset="0"/>
                <a:ea typeface="Arial" charset="0"/>
                <a:cs typeface="Arial" charset="0"/>
              </a:rPr>
              <a:t>Marion County Public Health Department</a:t>
            </a:r>
          </a:p>
          <a:p>
            <a:r>
              <a:rPr lang="en-US" sz="1200" dirty="0">
                <a:solidFill>
                  <a:schemeClr val="tx1">
                    <a:lumMod val="75000"/>
                    <a:lumOff val="25000"/>
                  </a:schemeClr>
                </a:solidFill>
                <a:latin typeface="Arial" charset="0"/>
                <a:ea typeface="Arial" charset="0"/>
                <a:cs typeface="Arial" charset="0"/>
              </a:rPr>
              <a:t>Mesh Coalition</a:t>
            </a:r>
          </a:p>
          <a:p>
            <a:r>
              <a:rPr lang="en-US" sz="1200" dirty="0">
                <a:solidFill>
                  <a:schemeClr val="tx1">
                    <a:lumMod val="75000"/>
                    <a:lumOff val="25000"/>
                  </a:schemeClr>
                </a:solidFill>
                <a:latin typeface="Arial" charset="0"/>
                <a:ea typeface="Arial" charset="0"/>
                <a:cs typeface="Arial" charset="0"/>
              </a:rPr>
              <a:t>U.S. Geological Survey</a:t>
            </a:r>
          </a:p>
        </p:txBody>
      </p:sp>
      <p:sp>
        <p:nvSpPr>
          <p:cNvPr id="20" name="TextBox 19"/>
          <p:cNvSpPr txBox="1"/>
          <p:nvPr/>
        </p:nvSpPr>
        <p:spPr>
          <a:xfrm>
            <a:off x="2752716" y="5018927"/>
            <a:ext cx="2348528" cy="276999"/>
          </a:xfrm>
          <a:prstGeom prst="rect">
            <a:avLst/>
          </a:prstGeom>
          <a:noFill/>
        </p:spPr>
        <p:txBody>
          <a:bodyPr wrap="none" rtlCol="0">
            <a:spAutoFit/>
          </a:bodyPr>
          <a:lstStyle/>
          <a:p>
            <a:r>
              <a:rPr lang="en-US" sz="1200" b="1">
                <a:solidFill>
                  <a:schemeClr val="tx1">
                    <a:lumMod val="75000"/>
                    <a:lumOff val="25000"/>
                  </a:schemeClr>
                </a:solidFill>
                <a:latin typeface="Arial" charset="0"/>
                <a:ea typeface="Arial" charset="0"/>
                <a:cs typeface="Arial" charset="0"/>
              </a:rPr>
              <a:t>Technical contributions from:</a:t>
            </a:r>
            <a:endParaRPr lang="en-US" sz="1200" b="1"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64471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066800"/>
            <a:ext cx="8001000" cy="461665"/>
          </a:xfrm>
          <a:prstGeom prst="rect">
            <a:avLst/>
          </a:prstGeom>
          <a:noFill/>
        </p:spPr>
        <p:txBody>
          <a:bodyPr wrap="square" rtlCol="0">
            <a:spAutoFit/>
          </a:bodyPr>
          <a:lstStyle/>
          <a:p>
            <a:pPr eaLnBrk="0" fontAlgn="base" hangingPunct="0">
              <a:spcBef>
                <a:spcPct val="0"/>
              </a:spcBef>
              <a:spcAft>
                <a:spcPts val="300"/>
              </a:spcAft>
            </a:pPr>
            <a:r>
              <a:rPr lang="en-US" sz="2400" dirty="0">
                <a:solidFill>
                  <a:srgbClr val="9D7318"/>
                </a:solidFill>
                <a:latin typeface="Arial" charset="0"/>
              </a:rPr>
              <a:t>PURDUE CLIMATE CHANGE RESEARCH CENTER</a:t>
            </a:r>
          </a:p>
        </p:txBody>
      </p:sp>
      <p:sp>
        <p:nvSpPr>
          <p:cNvPr id="9" name="Rectangle 8"/>
          <p:cNvSpPr/>
          <p:nvPr/>
        </p:nvSpPr>
        <p:spPr>
          <a:xfrm>
            <a:off x="5029200" y="3048000"/>
            <a:ext cx="3886200" cy="3785652"/>
          </a:xfrm>
          <a:prstGeom prst="rect">
            <a:avLst/>
          </a:prstGeom>
        </p:spPr>
        <p:txBody>
          <a:bodyPr wrap="square">
            <a:spAutoFit/>
          </a:bodyPr>
          <a:lstStyle/>
          <a:p>
            <a:pPr eaLnBrk="0" fontAlgn="base" hangingPunct="0">
              <a:spcBef>
                <a:spcPct val="0"/>
              </a:spcBef>
              <a:spcAft>
                <a:spcPct val="0"/>
              </a:spcAft>
            </a:pPr>
            <a:r>
              <a:rPr lang="en-US" sz="1500" b="1" dirty="0">
                <a:solidFill>
                  <a:srgbClr val="000000"/>
                </a:solidFill>
                <a:latin typeface="Arial"/>
                <a:cs typeface="Arial"/>
              </a:rPr>
              <a:t>ESTABLISHED IN 2004 </a:t>
            </a:r>
          </a:p>
          <a:p>
            <a:pPr eaLnBrk="0" fontAlgn="base" hangingPunct="0">
              <a:spcBef>
                <a:spcPct val="0"/>
              </a:spcBef>
              <a:spcAft>
                <a:spcPct val="0"/>
              </a:spcAft>
            </a:pPr>
            <a:r>
              <a:rPr lang="en-US" sz="1500" dirty="0">
                <a:solidFill>
                  <a:srgbClr val="5A534C"/>
                </a:solidFill>
                <a:latin typeface="Arial"/>
                <a:cs typeface="Arial"/>
              </a:rPr>
              <a:t>Broad-based support from academic and administrative units at Purdue</a:t>
            </a:r>
          </a:p>
          <a:p>
            <a:pPr eaLnBrk="0" fontAlgn="base" hangingPunct="0">
              <a:spcBef>
                <a:spcPct val="0"/>
              </a:spcBef>
              <a:spcAft>
                <a:spcPct val="0"/>
              </a:spcAft>
            </a:pPr>
            <a:endParaRPr lang="en-US" sz="1500" b="1" dirty="0">
              <a:solidFill>
                <a:srgbClr val="5A534C"/>
              </a:solidFill>
              <a:latin typeface="Arial"/>
              <a:cs typeface="Arial"/>
            </a:endParaRPr>
          </a:p>
          <a:p>
            <a:pPr eaLnBrk="0" fontAlgn="base" hangingPunct="0">
              <a:spcBef>
                <a:spcPct val="0"/>
              </a:spcBef>
              <a:spcAft>
                <a:spcPct val="0"/>
              </a:spcAft>
            </a:pPr>
            <a:r>
              <a:rPr lang="en-US" sz="1500" b="1" dirty="0">
                <a:solidFill>
                  <a:srgbClr val="000000"/>
                </a:solidFill>
                <a:latin typeface="Arial"/>
                <a:cs typeface="Arial"/>
              </a:rPr>
              <a:t>INTERDISCIPLINARY </a:t>
            </a:r>
          </a:p>
          <a:p>
            <a:pPr eaLnBrk="0" fontAlgn="base" hangingPunct="0">
              <a:spcBef>
                <a:spcPct val="0"/>
              </a:spcBef>
              <a:spcAft>
                <a:spcPct val="0"/>
              </a:spcAft>
            </a:pPr>
            <a:r>
              <a:rPr lang="en-US" sz="1500" dirty="0">
                <a:solidFill>
                  <a:srgbClr val="5A534C"/>
                </a:solidFill>
                <a:latin typeface="Arial"/>
                <a:cs typeface="Arial"/>
              </a:rPr>
              <a:t>80+ faculty representing 22 departments</a:t>
            </a:r>
          </a:p>
          <a:p>
            <a:pPr eaLnBrk="0" fontAlgn="base" hangingPunct="0">
              <a:spcBef>
                <a:spcPct val="0"/>
              </a:spcBef>
              <a:spcAft>
                <a:spcPct val="0"/>
              </a:spcAft>
            </a:pPr>
            <a:endParaRPr lang="en-US" sz="1500" b="1" dirty="0">
              <a:solidFill>
                <a:srgbClr val="5A534C"/>
              </a:solidFill>
              <a:latin typeface="Arial"/>
              <a:cs typeface="Arial"/>
            </a:endParaRPr>
          </a:p>
          <a:p>
            <a:pPr eaLnBrk="0" fontAlgn="base" hangingPunct="0">
              <a:spcBef>
                <a:spcPct val="0"/>
              </a:spcBef>
              <a:spcAft>
                <a:spcPct val="0"/>
              </a:spcAft>
            </a:pPr>
            <a:r>
              <a:rPr lang="en-US" sz="1500" b="1" dirty="0">
                <a:solidFill>
                  <a:srgbClr val="000000"/>
                </a:solidFill>
                <a:latin typeface="Arial"/>
                <a:cs typeface="Arial"/>
              </a:rPr>
              <a:t>NON-PARTISAN</a:t>
            </a:r>
          </a:p>
          <a:p>
            <a:pPr eaLnBrk="0" fontAlgn="base" hangingPunct="0">
              <a:spcBef>
                <a:spcPct val="0"/>
              </a:spcBef>
              <a:spcAft>
                <a:spcPct val="0"/>
              </a:spcAft>
            </a:pPr>
            <a:r>
              <a:rPr lang="en-US" sz="1500" dirty="0">
                <a:solidFill>
                  <a:srgbClr val="5A534C"/>
                </a:solidFill>
                <a:latin typeface="Arial"/>
                <a:cs typeface="Arial"/>
              </a:rPr>
              <a:t>Objective, science-based information</a:t>
            </a:r>
          </a:p>
          <a:p>
            <a:pPr eaLnBrk="0" fontAlgn="base" hangingPunct="0">
              <a:spcBef>
                <a:spcPct val="0"/>
              </a:spcBef>
              <a:spcAft>
                <a:spcPct val="0"/>
              </a:spcAft>
            </a:pPr>
            <a:endParaRPr lang="en-US" sz="1500" b="1" dirty="0">
              <a:solidFill>
                <a:srgbClr val="5A534C"/>
              </a:solidFill>
              <a:latin typeface="Arial"/>
              <a:cs typeface="Arial"/>
            </a:endParaRPr>
          </a:p>
          <a:p>
            <a:pPr eaLnBrk="0" fontAlgn="base" hangingPunct="0">
              <a:spcBef>
                <a:spcPct val="0"/>
              </a:spcBef>
              <a:spcAft>
                <a:spcPct val="0"/>
              </a:spcAft>
            </a:pPr>
            <a:r>
              <a:rPr lang="en-US" sz="1500" b="1" dirty="0">
                <a:solidFill>
                  <a:srgbClr val="000000"/>
                </a:solidFill>
                <a:latin typeface="Arial"/>
                <a:cs typeface="Arial"/>
              </a:rPr>
              <a:t>COLLABORATIVE</a:t>
            </a:r>
          </a:p>
          <a:p>
            <a:pPr eaLnBrk="0" fontAlgn="base" hangingPunct="0">
              <a:spcBef>
                <a:spcPct val="0"/>
              </a:spcBef>
              <a:spcAft>
                <a:spcPct val="0"/>
              </a:spcAft>
            </a:pPr>
            <a:r>
              <a:rPr lang="en-US" sz="1500" dirty="0">
                <a:solidFill>
                  <a:srgbClr val="5A534C"/>
                </a:solidFill>
                <a:latin typeface="Arial"/>
                <a:cs typeface="Arial"/>
              </a:rPr>
              <a:t>Partnerships with schools, NGOs, businesses, government agencies, farmers</a:t>
            </a:r>
          </a:p>
          <a:p>
            <a:pPr eaLnBrk="0" fontAlgn="base" hangingPunct="0">
              <a:spcBef>
                <a:spcPct val="0"/>
              </a:spcBef>
              <a:spcAft>
                <a:spcPct val="0"/>
              </a:spcAft>
            </a:pPr>
            <a:endParaRPr lang="en-US" sz="1500" b="1" dirty="0">
              <a:solidFill>
                <a:srgbClr val="5A534C"/>
              </a:solidFill>
              <a:latin typeface="Arial"/>
              <a:cs typeface="Arial"/>
            </a:endParaRPr>
          </a:p>
          <a:p>
            <a:pPr eaLnBrk="0" fontAlgn="base" hangingPunct="0">
              <a:spcBef>
                <a:spcPct val="0"/>
              </a:spcBef>
              <a:spcAft>
                <a:spcPct val="0"/>
              </a:spcAft>
            </a:pPr>
            <a:endParaRPr lang="en-US" sz="1500" b="1" dirty="0">
              <a:solidFill>
                <a:srgbClr val="5A534C"/>
              </a:solidFill>
              <a:latin typeface="Arial"/>
              <a:cs typeface="Arial"/>
            </a:endParaRPr>
          </a:p>
          <a:p>
            <a:pPr eaLnBrk="0" fontAlgn="base" hangingPunct="0">
              <a:spcBef>
                <a:spcPct val="0"/>
              </a:spcBef>
              <a:spcAft>
                <a:spcPct val="0"/>
              </a:spcAft>
            </a:pPr>
            <a:endParaRPr lang="en-US" sz="1500" b="1" dirty="0">
              <a:solidFill>
                <a:srgbClr val="5A534C"/>
              </a:solidFill>
              <a:latin typeface="Arial"/>
              <a:cs typeface="Arial"/>
            </a:endParaRPr>
          </a:p>
        </p:txBody>
      </p:sp>
      <p:pic>
        <p:nvPicPr>
          <p:cNvPr id="14" name="Picture 13" descr="Collage_PCCRC.png"/>
          <p:cNvPicPr>
            <a:picLocks noChangeAspect="1"/>
          </p:cNvPicPr>
          <p:nvPr/>
        </p:nvPicPr>
        <p:blipFill>
          <a:blip r:embed="rId3" cstate="email">
            <a:alphaModFix amt="53000"/>
            <a:extLst>
              <a:ext uri="{28A0092B-C50C-407E-A947-70E740481C1C}">
                <a14:useLocalDpi xmlns:a14="http://schemas.microsoft.com/office/drawing/2010/main"/>
              </a:ext>
            </a:extLst>
          </a:blip>
          <a:stretch>
            <a:fillRect/>
          </a:stretch>
        </p:blipFill>
        <p:spPr>
          <a:xfrm>
            <a:off x="381000" y="2923878"/>
            <a:ext cx="4288083" cy="3306588"/>
          </a:xfrm>
          <a:prstGeom prst="rect">
            <a:avLst/>
          </a:prstGeom>
        </p:spPr>
      </p:pic>
      <p:sp>
        <p:nvSpPr>
          <p:cNvPr id="2" name="TextBox 1"/>
          <p:cNvSpPr txBox="1"/>
          <p:nvPr/>
        </p:nvSpPr>
        <p:spPr>
          <a:xfrm>
            <a:off x="381000" y="1600200"/>
            <a:ext cx="7848600" cy="923330"/>
          </a:xfrm>
          <a:prstGeom prst="rect">
            <a:avLst/>
          </a:prstGeom>
          <a:noFill/>
        </p:spPr>
        <p:txBody>
          <a:bodyPr wrap="square" rtlCol="0">
            <a:spAutoFit/>
          </a:bodyPr>
          <a:lstStyle/>
          <a:p>
            <a:pPr eaLnBrk="0" fontAlgn="base" hangingPunct="0">
              <a:spcBef>
                <a:spcPct val="0"/>
              </a:spcBef>
              <a:spcAft>
                <a:spcPct val="0"/>
              </a:spcAft>
            </a:pPr>
            <a:r>
              <a:rPr lang="en-US" b="1" dirty="0">
                <a:solidFill>
                  <a:srgbClr val="5A534C"/>
                </a:solidFill>
                <a:latin typeface="Arial" charset="0"/>
              </a:rPr>
              <a:t>Exploring the causes and impacts of climate change, improving predictive models to project future climate conditions, and pursuing novel ideas for mitigation and adaptation.</a:t>
            </a:r>
            <a:endParaRPr lang="en-US" b="1" dirty="0">
              <a:solidFill>
                <a:srgbClr val="000000"/>
              </a:solidFill>
              <a:latin typeface="Arial" charset="0"/>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t="20000" b="20208"/>
          <a:stretch/>
        </p:blipFill>
        <p:spPr>
          <a:xfrm>
            <a:off x="311330" y="3571875"/>
            <a:ext cx="4357753" cy="2013397"/>
          </a:xfrm>
          <a:prstGeom prst="rect">
            <a:avLst/>
          </a:prstGeom>
        </p:spPr>
      </p:pic>
    </p:spTree>
    <p:extLst>
      <p:ext uri="{BB962C8B-B14F-4D97-AF65-F5344CB8AC3E}">
        <p14:creationId xmlns:p14="http://schemas.microsoft.com/office/powerpoint/2010/main" val="205733724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6S1H3626-080-1405.jpg"/>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33838" y="0"/>
            <a:ext cx="5448801" cy="6858000"/>
          </a:xfrm>
          <a:prstGeom prst="rect">
            <a:avLst/>
          </a:prstGeom>
        </p:spPr>
      </p:pic>
      <p:sp>
        <p:nvSpPr>
          <p:cNvPr id="5" name="Rectangle 4"/>
          <p:cNvSpPr/>
          <p:nvPr/>
        </p:nvSpPr>
        <p:spPr>
          <a:xfrm>
            <a:off x="5406176" y="0"/>
            <a:ext cx="3737823" cy="6858000"/>
          </a:xfrm>
          <a:prstGeom prst="rect">
            <a:avLst/>
          </a:prstGeom>
          <a:solidFill>
            <a:srgbClr val="4673B4">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1951" y="851949"/>
            <a:ext cx="4273927" cy="830997"/>
          </a:xfrm>
          <a:prstGeom prst="rect">
            <a:avLst/>
          </a:prstGeom>
          <a:noFill/>
        </p:spPr>
        <p:txBody>
          <a:bodyPr wrap="none" rtlCol="0">
            <a:spAutoFit/>
          </a:bodyPr>
          <a:lstStyle/>
          <a:p>
            <a:r>
              <a:rPr lang="en-US" sz="4800" dirty="0">
                <a:solidFill>
                  <a:schemeClr val="tx1">
                    <a:lumMod val="75000"/>
                    <a:lumOff val="25000"/>
                  </a:schemeClr>
                </a:solidFill>
                <a:latin typeface="Impact" charset="0"/>
                <a:ea typeface="Impact" charset="0"/>
                <a:cs typeface="Impact" charset="0"/>
              </a:rPr>
              <a:t>BY THE NUMBERS</a:t>
            </a:r>
          </a:p>
        </p:txBody>
      </p:sp>
      <p:sp>
        <p:nvSpPr>
          <p:cNvPr id="7" name="TextBox 6"/>
          <p:cNvSpPr txBox="1"/>
          <p:nvPr/>
        </p:nvSpPr>
        <p:spPr>
          <a:xfrm>
            <a:off x="542131" y="625497"/>
            <a:ext cx="4159024" cy="430887"/>
          </a:xfrm>
          <a:prstGeom prst="rect">
            <a:avLst/>
          </a:prstGeom>
          <a:noFill/>
        </p:spPr>
        <p:txBody>
          <a:bodyPr wrap="none" rtlCol="0">
            <a:spAutoFit/>
          </a:bodyPr>
          <a:lstStyle/>
          <a:p>
            <a:r>
              <a:rPr lang="en-US" sz="2200" spc="600" dirty="0">
                <a:solidFill>
                  <a:schemeClr val="tx1">
                    <a:lumMod val="65000"/>
                    <a:lumOff val="35000"/>
                  </a:schemeClr>
                </a:solidFill>
                <a:latin typeface="Arial" charset="0"/>
                <a:ea typeface="Arial" charset="0"/>
                <a:cs typeface="Arial" charset="0"/>
              </a:rPr>
              <a:t>Impacts Assessment</a:t>
            </a:r>
          </a:p>
        </p:txBody>
      </p:sp>
      <p:sp>
        <p:nvSpPr>
          <p:cNvPr id="8" name="Rectangle 7"/>
          <p:cNvSpPr/>
          <p:nvPr/>
        </p:nvSpPr>
        <p:spPr>
          <a:xfrm>
            <a:off x="511951" y="2585410"/>
            <a:ext cx="4766998" cy="3046988"/>
          </a:xfrm>
          <a:prstGeom prst="rect">
            <a:avLst/>
          </a:prstGeom>
        </p:spPr>
        <p:txBody>
          <a:bodyPr wrap="square">
            <a:spAutoFit/>
          </a:bodyPr>
          <a:lstStyle/>
          <a:p>
            <a:pPr lvl="0" defTabSz="914400" eaLnBrk="0" fontAlgn="base" hangingPunct="0">
              <a:spcBef>
                <a:spcPct val="0"/>
              </a:spcBef>
              <a:spcAft>
                <a:spcPct val="0"/>
              </a:spcAft>
              <a:defRPr/>
            </a:pPr>
            <a:r>
              <a:rPr lang="en-US" sz="4800" b="1" kern="0" dirty="0">
                <a:solidFill>
                  <a:schemeClr val="tx1">
                    <a:lumMod val="75000"/>
                    <a:lumOff val="25000"/>
                  </a:schemeClr>
                </a:solidFill>
                <a:latin typeface="Arial" charset="0"/>
                <a:ea typeface="Arial" charset="0"/>
                <a:cs typeface="Arial" charset="0"/>
              </a:rPr>
              <a:t>100</a:t>
            </a:r>
            <a:r>
              <a:rPr lang="en-US" sz="4000" b="1" kern="0" dirty="0">
                <a:solidFill>
                  <a:schemeClr val="tx1">
                    <a:lumMod val="75000"/>
                    <a:lumOff val="25000"/>
                  </a:schemeClr>
                </a:solidFill>
                <a:latin typeface="Arial" charset="0"/>
                <a:ea typeface="Arial" charset="0"/>
                <a:cs typeface="Arial" charset="0"/>
              </a:rPr>
              <a:t> experts</a:t>
            </a:r>
          </a:p>
          <a:p>
            <a:pPr lvl="0" defTabSz="914400" eaLnBrk="0" fontAlgn="base" hangingPunct="0">
              <a:spcBef>
                <a:spcPct val="0"/>
              </a:spcBef>
              <a:spcAft>
                <a:spcPct val="0"/>
              </a:spcAft>
              <a:defRPr/>
            </a:pPr>
            <a:endParaRPr lang="en-US" sz="2400" b="1" kern="0" dirty="0">
              <a:solidFill>
                <a:schemeClr val="tx1">
                  <a:lumMod val="75000"/>
                  <a:lumOff val="25000"/>
                </a:schemeClr>
              </a:solidFill>
              <a:latin typeface="Arial" charset="0"/>
              <a:ea typeface="Arial" charset="0"/>
              <a:cs typeface="Arial" charset="0"/>
            </a:endParaRPr>
          </a:p>
          <a:p>
            <a:pPr lvl="0" defTabSz="914400" eaLnBrk="0" fontAlgn="base" hangingPunct="0">
              <a:spcBef>
                <a:spcPct val="0"/>
              </a:spcBef>
              <a:spcAft>
                <a:spcPct val="0"/>
              </a:spcAft>
              <a:defRPr/>
            </a:pPr>
            <a:r>
              <a:rPr lang="en-US" sz="4800" b="1" kern="0" dirty="0">
                <a:solidFill>
                  <a:schemeClr val="tx1">
                    <a:lumMod val="75000"/>
                    <a:lumOff val="25000"/>
                  </a:schemeClr>
                </a:solidFill>
                <a:latin typeface="Arial" charset="0"/>
                <a:ea typeface="Arial" charset="0"/>
                <a:cs typeface="Arial" charset="0"/>
              </a:rPr>
              <a:t>50+ </a:t>
            </a:r>
            <a:r>
              <a:rPr lang="en-US" sz="4000" b="1" kern="0" dirty="0">
                <a:solidFill>
                  <a:schemeClr val="tx1">
                    <a:lumMod val="75000"/>
                    <a:lumOff val="25000"/>
                  </a:schemeClr>
                </a:solidFill>
                <a:latin typeface="Arial" charset="0"/>
                <a:ea typeface="Arial" charset="0"/>
                <a:cs typeface="Arial" charset="0"/>
              </a:rPr>
              <a:t>organizations</a:t>
            </a:r>
          </a:p>
          <a:p>
            <a:pPr lvl="0" defTabSz="914400" eaLnBrk="0" fontAlgn="base" hangingPunct="0">
              <a:spcBef>
                <a:spcPct val="0"/>
              </a:spcBef>
              <a:spcAft>
                <a:spcPct val="0"/>
              </a:spcAft>
              <a:defRPr/>
            </a:pPr>
            <a:endParaRPr lang="en-US" sz="2400" b="1" kern="0" dirty="0">
              <a:solidFill>
                <a:schemeClr val="tx1">
                  <a:lumMod val="75000"/>
                  <a:lumOff val="25000"/>
                </a:schemeClr>
              </a:solidFill>
              <a:latin typeface="Arial" charset="0"/>
              <a:ea typeface="Arial" charset="0"/>
              <a:cs typeface="Arial" charset="0"/>
            </a:endParaRPr>
          </a:p>
          <a:p>
            <a:pPr defTabSz="914400" eaLnBrk="0" fontAlgn="base" hangingPunct="0">
              <a:spcBef>
                <a:spcPct val="0"/>
              </a:spcBef>
              <a:spcAft>
                <a:spcPct val="0"/>
              </a:spcAft>
              <a:defRPr/>
            </a:pPr>
            <a:r>
              <a:rPr lang="en-US" sz="4800" b="1" kern="0" dirty="0">
                <a:solidFill>
                  <a:schemeClr val="tx1">
                    <a:lumMod val="75000"/>
                    <a:lumOff val="25000"/>
                  </a:schemeClr>
                </a:solidFill>
                <a:latin typeface="Arial" charset="0"/>
                <a:ea typeface="Arial" charset="0"/>
                <a:cs typeface="Arial" charset="0"/>
              </a:rPr>
              <a:t>10+</a:t>
            </a:r>
            <a:r>
              <a:rPr lang="en-US" sz="4000" b="1" kern="0" dirty="0">
                <a:solidFill>
                  <a:schemeClr val="tx1">
                    <a:lumMod val="75000"/>
                    <a:lumOff val="25000"/>
                  </a:schemeClr>
                </a:solidFill>
                <a:latin typeface="Arial" charset="0"/>
                <a:ea typeface="Arial" charset="0"/>
                <a:cs typeface="Arial" charset="0"/>
              </a:rPr>
              <a:t> reports</a:t>
            </a: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2284" y="598728"/>
            <a:ext cx="3509225" cy="1350877"/>
          </a:xfrm>
          <a:prstGeom prst="rect">
            <a:avLst/>
          </a:prstGeom>
        </p:spPr>
      </p:pic>
      <p:sp>
        <p:nvSpPr>
          <p:cNvPr id="15" name="Rectangle 14"/>
          <p:cNvSpPr/>
          <p:nvPr/>
        </p:nvSpPr>
        <p:spPr>
          <a:xfrm>
            <a:off x="5758454" y="2754074"/>
            <a:ext cx="3197541" cy="2677656"/>
          </a:xfrm>
          <a:prstGeom prst="rect">
            <a:avLst/>
          </a:prstGeom>
          <a:noFill/>
          <a:ln>
            <a:noFill/>
          </a:ln>
        </p:spPr>
        <p:txBody>
          <a:bodyPr wrap="square">
            <a:spAutoFit/>
          </a:bodyPr>
          <a:lstStyle/>
          <a:p>
            <a:pPr lvl="0" defTabSz="914400" eaLnBrk="0" fontAlgn="base" hangingPunct="0">
              <a:spcBef>
                <a:spcPct val="0"/>
              </a:spcBef>
              <a:spcAft>
                <a:spcPct val="0"/>
              </a:spcAft>
              <a:defRPr/>
            </a:pPr>
            <a:r>
              <a:rPr lang="en-US" sz="2400" kern="0" dirty="0">
                <a:solidFill>
                  <a:schemeClr val="tx1">
                    <a:lumMod val="85000"/>
                    <a:lumOff val="15000"/>
                  </a:schemeClr>
                </a:solidFill>
                <a:latin typeface="Arial" charset="0"/>
                <a:ea typeface="Arial" charset="0"/>
                <a:cs typeface="Arial" charset="0"/>
              </a:rPr>
              <a:t>Scientists </a:t>
            </a:r>
            <a:r>
              <a:rPr kumimoji="0" lang="en-US" sz="2400" strike="noStrike" kern="0" cap="none" spc="0" normalizeH="0" baseline="0" noProof="0" dirty="0">
                <a:ln>
                  <a:noFill/>
                </a:ln>
                <a:solidFill>
                  <a:schemeClr val="tx1">
                    <a:lumMod val="85000"/>
                    <a:lumOff val="15000"/>
                  </a:schemeClr>
                </a:solidFill>
                <a:effectLst/>
                <a:uLnTx/>
                <a:uFillTx/>
                <a:latin typeface="Arial" charset="0"/>
                <a:ea typeface="Arial" charset="0"/>
                <a:cs typeface="Arial" charset="0"/>
              </a:rPr>
              <a:t>&amp;</a:t>
            </a:r>
            <a:r>
              <a:rPr kumimoji="0" lang="en-US" sz="2400" strike="noStrike" kern="0" cap="none" spc="0" normalizeH="0" noProof="0" dirty="0">
                <a:ln>
                  <a:noFill/>
                </a:ln>
                <a:solidFill>
                  <a:schemeClr val="tx1">
                    <a:lumMod val="85000"/>
                    <a:lumOff val="15000"/>
                  </a:schemeClr>
                </a:solidFill>
                <a:effectLst/>
                <a:uLnTx/>
                <a:uFillTx/>
                <a:latin typeface="Arial" charset="0"/>
                <a:ea typeface="Arial" charset="0"/>
                <a:cs typeface="Arial" charset="0"/>
              </a:rPr>
              <a:t> </a:t>
            </a:r>
            <a:r>
              <a:rPr kumimoji="0" lang="en-US" sz="2400" u="none" strike="noStrike" kern="0" cap="none" spc="0" normalizeH="0" noProof="0" dirty="0">
                <a:ln>
                  <a:noFill/>
                </a:ln>
                <a:solidFill>
                  <a:schemeClr val="tx1">
                    <a:lumMod val="85000"/>
                    <a:lumOff val="15000"/>
                  </a:schemeClr>
                </a:solidFill>
                <a:effectLst/>
                <a:uLnTx/>
                <a:uFillTx/>
                <a:latin typeface="Arial" charset="0"/>
                <a:ea typeface="Arial" charset="0"/>
                <a:cs typeface="Arial" charset="0"/>
              </a:rPr>
              <a:t>decision makers </a:t>
            </a:r>
            <a:r>
              <a:rPr lang="en-US" sz="2400" dirty="0">
                <a:latin typeface="Arial" charset="0"/>
                <a:ea typeface="Arial" charset="0"/>
                <a:cs typeface="Arial" charset="0"/>
              </a:rPr>
              <a:t>participated in developing a series of reports that show how a changing climate will affect state and local interests. </a:t>
            </a:r>
            <a:endParaRPr kumimoji="0" lang="en-US" sz="2400" u="none" strike="noStrike" kern="0" cap="none" spc="0" normalizeH="0" baseline="0" noProof="0" dirty="0">
              <a:ln>
                <a:noFill/>
              </a:ln>
              <a:solidFill>
                <a:schemeClr val="tx1">
                  <a:lumMod val="85000"/>
                  <a:lumOff val="15000"/>
                </a:schemeClr>
              </a:solidFill>
              <a:effectLst/>
              <a:uLnTx/>
              <a:uFillTx/>
              <a:latin typeface="Arial" charset="0"/>
              <a:ea typeface="Arial" charset="0"/>
              <a:cs typeface="Arial" charset="0"/>
            </a:endParaRPr>
          </a:p>
        </p:txBody>
      </p:sp>
      <p:sp>
        <p:nvSpPr>
          <p:cNvPr id="16" name="TextBox 15"/>
          <p:cNvSpPr txBox="1"/>
          <p:nvPr/>
        </p:nvSpPr>
        <p:spPr>
          <a:xfrm>
            <a:off x="5591040" y="5705322"/>
            <a:ext cx="3534108" cy="430887"/>
          </a:xfrm>
          <a:prstGeom prst="rect">
            <a:avLst/>
          </a:prstGeom>
          <a:noFill/>
        </p:spPr>
        <p:txBody>
          <a:bodyPr wrap="none" rtlCol="0">
            <a:spAutoFit/>
          </a:bodyPr>
          <a:lstStyle/>
          <a:p>
            <a:pPr algn="ctr" defTabSz="914400"/>
            <a:r>
              <a:rPr lang="en-US" sz="2200" b="1" dirty="0" err="1">
                <a:solidFill>
                  <a:schemeClr val="tx1">
                    <a:lumMod val="75000"/>
                    <a:lumOff val="25000"/>
                  </a:schemeClr>
                </a:solidFill>
                <a:latin typeface="Arial" charset="0"/>
                <a:ea typeface="Arial" charset="0"/>
                <a:cs typeface="Arial" charset="0"/>
              </a:rPr>
              <a:t>www.IndianaClimate.org</a:t>
            </a:r>
            <a:r>
              <a:rPr lang="en-US" sz="2200" b="1" dirty="0">
                <a:solidFill>
                  <a:schemeClr val="tx1">
                    <a:lumMod val="75000"/>
                    <a:lumOff val="25000"/>
                  </a:schemeClr>
                </a:solidFill>
                <a:latin typeface="Arial" charset="0"/>
                <a:ea typeface="Arial" charset="0"/>
                <a:cs typeface="Arial" charset="0"/>
              </a:rPr>
              <a:t> </a:t>
            </a:r>
          </a:p>
        </p:txBody>
      </p:sp>
      <p:sp>
        <p:nvSpPr>
          <p:cNvPr id="10" name="TextBox 9"/>
          <p:cNvSpPr txBox="1"/>
          <p:nvPr/>
        </p:nvSpPr>
        <p:spPr>
          <a:xfrm>
            <a:off x="7842257" y="6119494"/>
            <a:ext cx="1212191" cy="400110"/>
          </a:xfrm>
          <a:prstGeom prst="rect">
            <a:avLst/>
          </a:prstGeom>
          <a:noFill/>
        </p:spPr>
        <p:txBody>
          <a:bodyPr wrap="none" rtlCol="0">
            <a:spAutoFit/>
          </a:bodyPr>
          <a:lstStyle/>
          <a:p>
            <a:r>
              <a:rPr lang="en-US" sz="2000" b="1">
                <a:solidFill>
                  <a:schemeClr val="tx1">
                    <a:lumMod val="75000"/>
                    <a:lumOff val="25000"/>
                  </a:schemeClr>
                </a:solidFill>
                <a:latin typeface="Arial" charset="0"/>
                <a:ea typeface="Arial" charset="0"/>
                <a:cs typeface="Arial" charset="0"/>
              </a:rPr>
              <a:t>#INCCIA</a:t>
            </a:r>
            <a:endParaRPr lang="en-US" sz="2000" b="1"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175062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a:stretch/>
        </p:blipFill>
        <p:spPr>
          <a:xfrm>
            <a:off x="-57150" y="-1"/>
            <a:ext cx="9246220" cy="6858001"/>
          </a:xfrm>
          <a:prstGeom prst="rect">
            <a:avLst/>
          </a:prstGeom>
        </p:spPr>
      </p:pic>
      <p:sp>
        <p:nvSpPr>
          <p:cNvPr id="2" name="TextBox 1"/>
          <p:cNvSpPr txBox="1"/>
          <p:nvPr/>
        </p:nvSpPr>
        <p:spPr>
          <a:xfrm>
            <a:off x="1290102" y="359938"/>
            <a:ext cx="3099246" cy="646331"/>
          </a:xfrm>
          <a:prstGeom prst="rect">
            <a:avLst/>
          </a:prstGeom>
          <a:noFill/>
          <a:effectLst>
            <a:outerShdw blurRad="50800" dist="38100" dir="2700000" algn="tl" rotWithShape="0">
              <a:schemeClr val="bg1">
                <a:alpha val="40000"/>
              </a:schemeClr>
            </a:outerShdw>
          </a:effectLst>
        </p:spPr>
        <p:txBody>
          <a:bodyPr wrap="none" rtlCol="0">
            <a:spAutoFit/>
          </a:bodyPr>
          <a:lstStyle/>
          <a:p>
            <a:r>
              <a:rPr lang="en-US" sz="3600" dirty="0">
                <a:solidFill>
                  <a:schemeClr val="tx1">
                    <a:lumMod val="85000"/>
                    <a:lumOff val="15000"/>
                  </a:schemeClr>
                </a:solidFill>
                <a:latin typeface="Impact" charset="0"/>
                <a:ea typeface="Impact" charset="0"/>
                <a:cs typeface="Impact" charset="0"/>
              </a:rPr>
              <a:t>IN CCIA Reports</a:t>
            </a:r>
          </a:p>
        </p:txBody>
      </p:sp>
      <p:sp>
        <p:nvSpPr>
          <p:cNvPr id="6" name="TextBox 5"/>
          <p:cNvSpPr txBox="1"/>
          <p:nvPr/>
        </p:nvSpPr>
        <p:spPr>
          <a:xfrm>
            <a:off x="462708" y="3246025"/>
            <a:ext cx="878767" cy="338554"/>
          </a:xfrm>
          <a:prstGeom prst="rect">
            <a:avLst/>
          </a:prstGeom>
          <a:noFill/>
        </p:spPr>
        <p:txBody>
          <a:bodyPr wrap="none" rtlCol="0">
            <a:spAutoFit/>
          </a:bodyPr>
          <a:lstStyle/>
          <a:p>
            <a:r>
              <a:rPr lang="en-US" sz="1600" dirty="0">
                <a:latin typeface="Arial" charset="0"/>
                <a:ea typeface="Arial" charset="0"/>
                <a:cs typeface="Arial" charset="0"/>
              </a:rPr>
              <a:t>Climate</a:t>
            </a:r>
          </a:p>
        </p:txBody>
      </p:sp>
      <p:sp>
        <p:nvSpPr>
          <p:cNvPr id="15" name="TextBox 14"/>
          <p:cNvSpPr txBox="1"/>
          <p:nvPr/>
        </p:nvSpPr>
        <p:spPr>
          <a:xfrm>
            <a:off x="2351674" y="3246025"/>
            <a:ext cx="776175" cy="338554"/>
          </a:xfrm>
          <a:prstGeom prst="rect">
            <a:avLst/>
          </a:prstGeom>
          <a:noFill/>
        </p:spPr>
        <p:txBody>
          <a:bodyPr wrap="none" rtlCol="0">
            <a:spAutoFit/>
          </a:bodyPr>
          <a:lstStyle/>
          <a:p>
            <a:r>
              <a:rPr lang="en-US" sz="1600" dirty="0">
                <a:latin typeface="Arial" charset="0"/>
                <a:ea typeface="Arial" charset="0"/>
                <a:cs typeface="Arial" charset="0"/>
              </a:rPr>
              <a:t>Health</a:t>
            </a:r>
          </a:p>
        </p:txBody>
      </p:sp>
      <p:sp>
        <p:nvSpPr>
          <p:cNvPr id="25" name="TextBox 24"/>
          <p:cNvSpPr txBox="1"/>
          <p:nvPr/>
        </p:nvSpPr>
        <p:spPr>
          <a:xfrm>
            <a:off x="7541497" y="3246025"/>
            <a:ext cx="1164101" cy="338554"/>
          </a:xfrm>
          <a:prstGeom prst="rect">
            <a:avLst/>
          </a:prstGeom>
          <a:noFill/>
        </p:spPr>
        <p:txBody>
          <a:bodyPr wrap="none" rtlCol="0">
            <a:spAutoFit/>
          </a:bodyPr>
          <a:lstStyle/>
          <a:p>
            <a:r>
              <a:rPr lang="en-US" sz="1600" dirty="0">
                <a:latin typeface="Arial" charset="0"/>
                <a:ea typeface="Arial" charset="0"/>
                <a:cs typeface="Arial" charset="0"/>
              </a:rPr>
              <a:t>Agriculture</a:t>
            </a:r>
          </a:p>
        </p:txBody>
      </p:sp>
      <p:sp>
        <p:nvSpPr>
          <p:cNvPr id="35" name="TextBox 34"/>
          <p:cNvSpPr txBox="1"/>
          <p:nvPr/>
        </p:nvSpPr>
        <p:spPr>
          <a:xfrm>
            <a:off x="2068476" y="5560512"/>
            <a:ext cx="1454149" cy="584775"/>
          </a:xfrm>
          <a:prstGeom prst="rect">
            <a:avLst/>
          </a:prstGeom>
          <a:noFill/>
        </p:spPr>
        <p:txBody>
          <a:bodyPr wrap="square" rtlCol="0">
            <a:spAutoFit/>
          </a:bodyPr>
          <a:lstStyle/>
          <a:p>
            <a:pPr algn="ctr"/>
            <a:r>
              <a:rPr lang="en-US" sz="1600">
                <a:latin typeface="Arial" charset="0"/>
                <a:ea typeface="Arial" charset="0"/>
                <a:cs typeface="Arial" charset="0"/>
              </a:rPr>
              <a:t>Tourism &amp; Recreation</a:t>
            </a:r>
            <a:endParaRPr lang="en-US" sz="1600" dirty="0">
              <a:latin typeface="Arial" charset="0"/>
              <a:ea typeface="Arial" charset="0"/>
              <a:cs typeface="Arial" charset="0"/>
            </a:endParaRPr>
          </a:p>
        </p:txBody>
      </p:sp>
      <p:sp>
        <p:nvSpPr>
          <p:cNvPr id="40" name="TextBox 39"/>
          <p:cNvSpPr txBox="1"/>
          <p:nvPr/>
        </p:nvSpPr>
        <p:spPr>
          <a:xfrm>
            <a:off x="7433684" y="5560512"/>
            <a:ext cx="1396536" cy="338554"/>
          </a:xfrm>
          <a:prstGeom prst="rect">
            <a:avLst/>
          </a:prstGeom>
          <a:noFill/>
        </p:spPr>
        <p:txBody>
          <a:bodyPr wrap="none" rtlCol="0">
            <a:spAutoFit/>
          </a:bodyPr>
          <a:lstStyle/>
          <a:p>
            <a:r>
              <a:rPr lang="en-US" sz="1600">
                <a:latin typeface="Arial" charset="0"/>
                <a:ea typeface="Arial" charset="0"/>
                <a:cs typeface="Arial" charset="0"/>
              </a:rPr>
              <a:t>Infrastructure</a:t>
            </a:r>
            <a:endParaRPr lang="en-US" sz="1600" dirty="0">
              <a:latin typeface="Arial" charset="0"/>
              <a:ea typeface="Arial" charset="0"/>
              <a:cs typeface="Arial" charset="0"/>
            </a:endParaRPr>
          </a:p>
        </p:txBody>
      </p:sp>
      <p:sp>
        <p:nvSpPr>
          <p:cNvPr id="45" name="TextBox 44"/>
          <p:cNvSpPr txBox="1"/>
          <p:nvPr/>
        </p:nvSpPr>
        <p:spPr>
          <a:xfrm>
            <a:off x="52670" y="5560512"/>
            <a:ext cx="1768795" cy="584775"/>
          </a:xfrm>
          <a:prstGeom prst="rect">
            <a:avLst/>
          </a:prstGeom>
          <a:noFill/>
        </p:spPr>
        <p:txBody>
          <a:bodyPr wrap="square" rtlCol="0">
            <a:spAutoFit/>
          </a:bodyPr>
          <a:lstStyle/>
          <a:p>
            <a:pPr algn="ctr"/>
            <a:r>
              <a:rPr lang="en-US" sz="1600" dirty="0">
                <a:latin typeface="Arial" charset="0"/>
                <a:ea typeface="Arial" charset="0"/>
                <a:cs typeface="Arial" charset="0"/>
              </a:rPr>
              <a:t>Aquatic Ecosystems</a:t>
            </a:r>
          </a:p>
        </p:txBody>
      </p:sp>
      <p:sp>
        <p:nvSpPr>
          <p:cNvPr id="53" name="TextBox 52"/>
          <p:cNvSpPr txBox="1"/>
          <p:nvPr/>
        </p:nvSpPr>
        <p:spPr>
          <a:xfrm>
            <a:off x="2345064" y="6319598"/>
            <a:ext cx="4441793" cy="523220"/>
          </a:xfrm>
          <a:prstGeom prst="rect">
            <a:avLst/>
          </a:prstGeom>
          <a:noFill/>
          <a:effectLst>
            <a:outerShdw blurRad="50800" dist="38100" dir="2700000" algn="tl" rotWithShape="0">
              <a:schemeClr val="bg1">
                <a:alpha val="40000"/>
              </a:schemeClr>
            </a:outerShdw>
          </a:effectLst>
        </p:spPr>
        <p:txBody>
          <a:bodyPr wrap="none" rtlCol="0">
            <a:spAutoFit/>
          </a:bodyPr>
          <a:lstStyle/>
          <a:p>
            <a:pPr algn="ctr" defTabSz="914400"/>
            <a:r>
              <a:rPr lang="en-US" sz="2800" b="1">
                <a:solidFill>
                  <a:schemeClr val="tx1">
                    <a:lumMod val="75000"/>
                    <a:lumOff val="25000"/>
                  </a:schemeClr>
                </a:solidFill>
                <a:latin typeface="Arial" charset="0"/>
                <a:ea typeface="Arial" charset="0"/>
                <a:cs typeface="Arial" charset="0"/>
              </a:rPr>
              <a:t>www.IndianaClimate.org</a:t>
            </a:r>
            <a:r>
              <a:rPr lang="en-US" sz="2800" b="1" dirty="0">
                <a:solidFill>
                  <a:schemeClr val="tx1">
                    <a:lumMod val="75000"/>
                    <a:lumOff val="25000"/>
                  </a:schemeClr>
                </a:solidFill>
                <a:latin typeface="Arial" charset="0"/>
                <a:ea typeface="Arial" charset="0"/>
                <a:cs typeface="Arial" charset="0"/>
              </a:rPr>
              <a:t> </a:t>
            </a:r>
          </a:p>
        </p:txBody>
      </p:sp>
      <p:sp>
        <p:nvSpPr>
          <p:cNvPr id="20" name="TextBox 19"/>
          <p:cNvSpPr txBox="1"/>
          <p:nvPr/>
        </p:nvSpPr>
        <p:spPr>
          <a:xfrm>
            <a:off x="5918106" y="5560512"/>
            <a:ext cx="833883" cy="338554"/>
          </a:xfrm>
          <a:prstGeom prst="rect">
            <a:avLst/>
          </a:prstGeom>
          <a:noFill/>
        </p:spPr>
        <p:txBody>
          <a:bodyPr wrap="none" rtlCol="0">
            <a:spAutoFit/>
          </a:bodyPr>
          <a:lstStyle/>
          <a:p>
            <a:r>
              <a:rPr lang="en-US" sz="1600" dirty="0">
                <a:latin typeface="Arial" charset="0"/>
                <a:ea typeface="Arial" charset="0"/>
                <a:cs typeface="Arial" charset="0"/>
              </a:rPr>
              <a:t>Energy</a:t>
            </a:r>
          </a:p>
        </p:txBody>
      </p:sp>
      <p:pic>
        <p:nvPicPr>
          <p:cNvPr id="57" name="Picture 5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34466" y="4131762"/>
            <a:ext cx="1371600" cy="1371600"/>
          </a:xfrm>
          <a:prstGeom prst="rect">
            <a:avLst/>
          </a:prstGeom>
          <a:ln>
            <a:solidFill>
              <a:schemeClr val="tx1">
                <a:lumMod val="50000"/>
                <a:lumOff val="50000"/>
              </a:schemeClr>
            </a:solidFill>
          </a:ln>
        </p:spPr>
      </p:pic>
      <p:pic>
        <p:nvPicPr>
          <p:cNvPr id="58" name="Picture 5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09366" y="4131762"/>
            <a:ext cx="1371600" cy="1371600"/>
          </a:xfrm>
          <a:prstGeom prst="rect">
            <a:avLst/>
          </a:prstGeom>
          <a:ln>
            <a:solidFill>
              <a:schemeClr val="tx1">
                <a:lumMod val="50000"/>
                <a:lumOff val="50000"/>
              </a:schemeClr>
            </a:solidFill>
          </a:ln>
        </p:spPr>
      </p:pic>
      <p:pic>
        <p:nvPicPr>
          <p:cNvPr id="59" name="Picture 5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4288" y="4133916"/>
            <a:ext cx="1371600" cy="1371600"/>
          </a:xfrm>
          <a:prstGeom prst="rect">
            <a:avLst/>
          </a:prstGeom>
          <a:ln>
            <a:solidFill>
              <a:schemeClr val="tx1">
                <a:lumMod val="50000"/>
                <a:lumOff val="50000"/>
              </a:schemeClr>
            </a:solidFill>
          </a:ln>
        </p:spPr>
      </p:pic>
      <p:pic>
        <p:nvPicPr>
          <p:cNvPr id="64" name="Picture 6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36381" y="4131762"/>
            <a:ext cx="1371600" cy="1371600"/>
          </a:xfrm>
          <a:prstGeom prst="rect">
            <a:avLst/>
          </a:prstGeom>
          <a:ln>
            <a:solidFill>
              <a:schemeClr val="tx1">
                <a:lumMod val="50000"/>
                <a:lumOff val="50000"/>
              </a:schemeClr>
            </a:solidFill>
          </a:ln>
        </p:spPr>
      </p:pic>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7045" y="1874425"/>
            <a:ext cx="1379621" cy="1375656"/>
          </a:xfrm>
          <a:prstGeom prst="rect">
            <a:avLst/>
          </a:prstGeom>
          <a:ln>
            <a:solidFill>
              <a:schemeClr val="tx1">
                <a:lumMod val="50000"/>
                <a:lumOff val="50000"/>
              </a:schemeClr>
            </a:solidFill>
          </a:ln>
        </p:spPr>
      </p:pic>
      <p:pic>
        <p:nvPicPr>
          <p:cNvPr id="5" name="Picture 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059071" y="1874425"/>
            <a:ext cx="1371600" cy="1371600"/>
          </a:xfrm>
          <a:prstGeom prst="rect">
            <a:avLst/>
          </a:prstGeom>
          <a:ln>
            <a:solidFill>
              <a:schemeClr val="tx1">
                <a:lumMod val="50000"/>
                <a:lumOff val="50000"/>
              </a:schemeClr>
            </a:solidFill>
          </a:ln>
        </p:spPr>
      </p:pic>
      <p:sp>
        <p:nvSpPr>
          <p:cNvPr id="26" name="TextBox 25"/>
          <p:cNvSpPr txBox="1"/>
          <p:nvPr/>
        </p:nvSpPr>
        <p:spPr>
          <a:xfrm>
            <a:off x="1311531" y="978498"/>
            <a:ext cx="6537069" cy="461665"/>
          </a:xfrm>
          <a:prstGeom prst="rect">
            <a:avLst/>
          </a:prstGeom>
          <a:noFill/>
          <a:effectLst>
            <a:outerShdw blurRad="50800" dist="38100" dir="2700000" algn="tl" rotWithShape="0">
              <a:schemeClr val="bg1">
                <a:alpha val="40000"/>
              </a:schemeClr>
            </a:outerShdw>
          </a:effectLst>
        </p:spPr>
        <p:txBody>
          <a:bodyPr wrap="square" rtlCol="0">
            <a:spAutoFit/>
          </a:bodyPr>
          <a:lstStyle/>
          <a:p>
            <a:r>
              <a:rPr lang="en-US" sz="2400" i="1" dirty="0">
                <a:solidFill>
                  <a:schemeClr val="tx1">
                    <a:lumMod val="85000"/>
                    <a:lumOff val="15000"/>
                  </a:schemeClr>
                </a:solidFill>
                <a:latin typeface="Arial" charset="0"/>
                <a:ea typeface="Arial" charset="0"/>
                <a:cs typeface="Arial" charset="0"/>
              </a:rPr>
              <a:t>Putting global change into local perspective</a:t>
            </a:r>
          </a:p>
        </p:txBody>
      </p:sp>
      <p:sp>
        <p:nvSpPr>
          <p:cNvPr id="27" name="TextBox 26"/>
          <p:cNvSpPr txBox="1"/>
          <p:nvPr/>
        </p:nvSpPr>
        <p:spPr>
          <a:xfrm>
            <a:off x="3708503" y="5560512"/>
            <a:ext cx="1581953" cy="584775"/>
          </a:xfrm>
          <a:prstGeom prst="rect">
            <a:avLst/>
          </a:prstGeom>
          <a:noFill/>
        </p:spPr>
        <p:txBody>
          <a:bodyPr wrap="square" rtlCol="0">
            <a:spAutoFit/>
          </a:bodyPr>
          <a:lstStyle/>
          <a:p>
            <a:pPr algn="ctr"/>
            <a:r>
              <a:rPr lang="en-US" sz="1600" dirty="0">
                <a:latin typeface="Arial" charset="0"/>
                <a:ea typeface="Arial" charset="0"/>
                <a:cs typeface="Arial" charset="0"/>
              </a:rPr>
              <a:t>Water Resources</a:t>
            </a:r>
          </a:p>
        </p:txBody>
      </p:sp>
      <p:pic>
        <p:nvPicPr>
          <p:cNvPr id="28" name="Picture 2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825469" y="4131762"/>
            <a:ext cx="1380890" cy="1371600"/>
          </a:xfrm>
          <a:prstGeom prst="rect">
            <a:avLst/>
          </a:prstGeom>
          <a:ln>
            <a:solidFill>
              <a:schemeClr val="tx1">
                <a:lumMod val="50000"/>
                <a:lumOff val="50000"/>
              </a:schemeClr>
            </a:solidFill>
          </a:ln>
        </p:spPr>
      </p:pic>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7045" y="375374"/>
            <a:ext cx="992910" cy="1122934"/>
          </a:xfrm>
          <a:prstGeom prst="rect">
            <a:avLst/>
          </a:prstGeom>
        </p:spPr>
      </p:pic>
      <p:pic>
        <p:nvPicPr>
          <p:cNvPr id="7" name="Picture 6"/>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866307" y="1874425"/>
            <a:ext cx="1371599" cy="1371600"/>
          </a:xfrm>
          <a:prstGeom prst="rect">
            <a:avLst/>
          </a:prstGeom>
          <a:ln>
            <a:solidFill>
              <a:schemeClr val="tx1">
                <a:lumMod val="50000"/>
                <a:lumOff val="50000"/>
              </a:schemeClr>
            </a:solidFill>
          </a:ln>
        </p:spPr>
      </p:pic>
      <p:sp>
        <p:nvSpPr>
          <p:cNvPr id="29" name="TextBox 28"/>
          <p:cNvSpPr txBox="1"/>
          <p:nvPr/>
        </p:nvSpPr>
        <p:spPr>
          <a:xfrm>
            <a:off x="3739342" y="3246025"/>
            <a:ext cx="1603428" cy="584775"/>
          </a:xfrm>
          <a:prstGeom prst="rect">
            <a:avLst/>
          </a:prstGeom>
          <a:noFill/>
        </p:spPr>
        <p:txBody>
          <a:bodyPr wrap="square" rtlCol="0">
            <a:spAutoFit/>
          </a:bodyPr>
          <a:lstStyle/>
          <a:p>
            <a:pPr algn="ctr"/>
            <a:r>
              <a:rPr lang="en-US" sz="1600" dirty="0">
                <a:latin typeface="Arial" charset="0"/>
                <a:ea typeface="Arial" charset="0"/>
                <a:cs typeface="Arial" charset="0"/>
              </a:rPr>
              <a:t>Forest Ecosystems</a:t>
            </a:r>
          </a:p>
        </p:txBody>
      </p:sp>
      <p:pic>
        <p:nvPicPr>
          <p:cNvPr id="10" name="Picture 9"/>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680312" y="1874425"/>
            <a:ext cx="1371238" cy="1371600"/>
          </a:xfrm>
          <a:prstGeom prst="rect">
            <a:avLst/>
          </a:prstGeom>
          <a:ln>
            <a:solidFill>
              <a:schemeClr val="tx1">
                <a:lumMod val="50000"/>
                <a:lumOff val="50000"/>
              </a:schemeClr>
            </a:solidFill>
          </a:ln>
        </p:spPr>
      </p:pic>
      <p:sp>
        <p:nvSpPr>
          <p:cNvPr id="32" name="TextBox 31"/>
          <p:cNvSpPr txBox="1"/>
          <p:nvPr/>
        </p:nvSpPr>
        <p:spPr>
          <a:xfrm>
            <a:off x="5651633" y="3246025"/>
            <a:ext cx="1428596" cy="584775"/>
          </a:xfrm>
          <a:prstGeom prst="rect">
            <a:avLst/>
          </a:prstGeom>
          <a:noFill/>
        </p:spPr>
        <p:txBody>
          <a:bodyPr wrap="none" rtlCol="0">
            <a:spAutoFit/>
          </a:bodyPr>
          <a:lstStyle/>
          <a:p>
            <a:pPr algn="ctr"/>
            <a:r>
              <a:rPr lang="en-US" sz="1600" dirty="0">
                <a:latin typeface="Arial" charset="0"/>
                <a:ea typeface="Arial" charset="0"/>
                <a:cs typeface="Arial" charset="0"/>
              </a:rPr>
              <a:t>Urban Green </a:t>
            </a:r>
          </a:p>
          <a:p>
            <a:pPr algn="ctr"/>
            <a:r>
              <a:rPr lang="en-US" sz="1600" dirty="0">
                <a:latin typeface="Arial" charset="0"/>
                <a:ea typeface="Arial" charset="0"/>
                <a:cs typeface="Arial" charset="0"/>
              </a:rPr>
              <a:t>Infrastructure</a:t>
            </a:r>
          </a:p>
        </p:txBody>
      </p:sp>
      <p:sp>
        <p:nvSpPr>
          <p:cNvPr id="33" name="TextBox 32"/>
          <p:cNvSpPr txBox="1"/>
          <p:nvPr/>
        </p:nvSpPr>
        <p:spPr>
          <a:xfrm>
            <a:off x="9479797" y="5382661"/>
            <a:ext cx="1146468" cy="707886"/>
          </a:xfrm>
          <a:prstGeom prst="rect">
            <a:avLst/>
          </a:prstGeom>
          <a:noFill/>
        </p:spPr>
        <p:txBody>
          <a:bodyPr wrap="none" rtlCol="0">
            <a:spAutoFit/>
          </a:bodyPr>
          <a:lstStyle/>
          <a:p>
            <a:pPr algn="ctr"/>
            <a:r>
              <a:rPr lang="en-US" sz="2000">
                <a:latin typeface="Myriad Pro Condensed" charset="0"/>
                <a:ea typeface="Myriad Pro Condensed" charset="0"/>
                <a:cs typeface="Myriad Pro Condensed" charset="0"/>
              </a:rPr>
              <a:t>Assessment </a:t>
            </a:r>
          </a:p>
          <a:p>
            <a:pPr algn="ctr"/>
            <a:r>
              <a:rPr lang="en-US" sz="2000" dirty="0">
                <a:latin typeface="Myriad Pro Condensed" charset="0"/>
                <a:ea typeface="Myriad Pro Condensed" charset="0"/>
                <a:cs typeface="Myriad Pro Condensed" charset="0"/>
              </a:rPr>
              <a:t>Summary</a:t>
            </a:r>
          </a:p>
        </p:txBody>
      </p:sp>
      <p:pic>
        <p:nvPicPr>
          <p:cNvPr id="34" name="Picture 33"/>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348995" y="3953911"/>
            <a:ext cx="1371600" cy="1371600"/>
          </a:xfrm>
          <a:prstGeom prst="rect">
            <a:avLst/>
          </a:prstGeom>
          <a:ln>
            <a:solidFill>
              <a:schemeClr val="tx1">
                <a:lumMod val="50000"/>
                <a:lumOff val="50000"/>
              </a:schemeClr>
            </a:solidFill>
          </a:ln>
        </p:spPr>
      </p:pic>
      <p:pic>
        <p:nvPicPr>
          <p:cNvPr id="11" name="Picture 1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434510" y="1862784"/>
            <a:ext cx="1371600" cy="1371600"/>
          </a:xfrm>
          <a:prstGeom prst="rect">
            <a:avLst/>
          </a:prstGeom>
          <a:ln>
            <a:solidFill>
              <a:schemeClr val="tx1">
                <a:lumMod val="50000"/>
                <a:lumOff val="50000"/>
              </a:schemeClr>
            </a:solidFill>
          </a:ln>
        </p:spPr>
      </p:pic>
      <p:sp>
        <p:nvSpPr>
          <p:cNvPr id="30" name="TextBox 29"/>
          <p:cNvSpPr txBox="1"/>
          <p:nvPr/>
        </p:nvSpPr>
        <p:spPr>
          <a:xfrm>
            <a:off x="7772297" y="140446"/>
            <a:ext cx="1212191" cy="400110"/>
          </a:xfrm>
          <a:prstGeom prst="rect">
            <a:avLst/>
          </a:prstGeom>
          <a:noFill/>
        </p:spPr>
        <p:txBody>
          <a:bodyPr wrap="none" rtlCol="0">
            <a:spAutoFit/>
          </a:bodyPr>
          <a:lstStyle/>
          <a:p>
            <a:r>
              <a:rPr lang="en-US" sz="2000" b="1">
                <a:solidFill>
                  <a:schemeClr val="tx1">
                    <a:lumMod val="75000"/>
                    <a:lumOff val="25000"/>
                  </a:schemeClr>
                </a:solidFill>
                <a:latin typeface="Arial" charset="0"/>
                <a:ea typeface="Arial" charset="0"/>
                <a:cs typeface="Arial" charset="0"/>
              </a:rPr>
              <a:t>#INCCIA</a:t>
            </a:r>
            <a:endParaRPr lang="en-US" sz="2000" b="1" dirty="0">
              <a:solidFill>
                <a:schemeClr val="tx1">
                  <a:lumMod val="75000"/>
                  <a:lumOff val="25000"/>
                </a:schemeClr>
              </a:solidFill>
              <a:latin typeface="Arial" charset="0"/>
              <a:ea typeface="Arial" charset="0"/>
              <a:cs typeface="Arial" charset="0"/>
            </a:endParaRPr>
          </a:p>
        </p:txBody>
      </p:sp>
    </p:spTree>
    <p:extLst>
      <p:ext uri="{BB962C8B-B14F-4D97-AF65-F5344CB8AC3E}">
        <p14:creationId xmlns:p14="http://schemas.microsoft.com/office/powerpoint/2010/main" val="7606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9165772" cy="6858000"/>
          </a:xfrm>
          <a:prstGeom prst="rect">
            <a:avLst/>
          </a:prstGeom>
        </p:spPr>
      </p:pic>
      <p:sp>
        <p:nvSpPr>
          <p:cNvPr id="12" name="TextBox 11"/>
          <p:cNvSpPr txBox="1"/>
          <p:nvPr/>
        </p:nvSpPr>
        <p:spPr>
          <a:xfrm>
            <a:off x="684904" y="437979"/>
            <a:ext cx="4301671" cy="1323439"/>
          </a:xfrm>
          <a:prstGeom prst="rect">
            <a:avLst/>
          </a:prstGeom>
          <a:noFill/>
          <a:effectLst>
            <a:outerShdw blurRad="50800" dist="38100" dir="2700000" algn="tl" rotWithShape="0">
              <a:schemeClr val="bg1">
                <a:alpha val="40000"/>
              </a:schemeClr>
            </a:outerShdw>
          </a:effectLst>
        </p:spPr>
        <p:txBody>
          <a:bodyPr wrap="square" rtlCol="0">
            <a:spAutoFit/>
          </a:bodyPr>
          <a:lstStyle/>
          <a:p>
            <a:r>
              <a:rPr lang="en-US" sz="4000" b="1" dirty="0">
                <a:latin typeface="Impact" charset="0"/>
                <a:ea typeface="Impact" charset="0"/>
                <a:cs typeface="Impact" charset="0"/>
              </a:rPr>
              <a:t>Agriculture Working Group</a:t>
            </a:r>
          </a:p>
        </p:txBody>
      </p:sp>
      <p:pic>
        <p:nvPicPr>
          <p:cNvPr id="1026" name="Picture 2" descr="mage result for purdue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48202" y="682029"/>
            <a:ext cx="2794591" cy="83534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684904" y="2026328"/>
            <a:ext cx="6641182" cy="2246769"/>
          </a:xfrm>
          <a:prstGeom prst="rect">
            <a:avLst/>
          </a:prstGeom>
          <a:noFill/>
          <a:effectLst>
            <a:outerShdw blurRad="50800" dist="38100" dir="2700000" algn="tl" rotWithShape="0">
              <a:schemeClr val="bg1">
                <a:alpha val="40000"/>
              </a:schemeClr>
            </a:outerShdw>
          </a:effectLst>
        </p:spPr>
        <p:txBody>
          <a:bodyPr wrap="square" rtlCol="0">
            <a:spAutoFit/>
          </a:bodyPr>
          <a:lstStyle/>
          <a:p>
            <a:pPr lvl="0"/>
            <a:r>
              <a:rPr lang="en-US" sz="2000" dirty="0">
                <a:solidFill>
                  <a:schemeClr val="tx1">
                    <a:lumMod val="75000"/>
                    <a:lumOff val="25000"/>
                  </a:schemeClr>
                </a:solidFill>
                <a:latin typeface="Arial" charset="0"/>
                <a:ea typeface="Arial" charset="0"/>
                <a:cs typeface="Arial" charset="0"/>
              </a:rPr>
              <a:t>Laura Bowling (lead), </a:t>
            </a:r>
            <a:r>
              <a:rPr lang="en-US" sz="2000" b="1" dirty="0">
                <a:solidFill>
                  <a:schemeClr val="tx1">
                    <a:lumMod val="75000"/>
                    <a:lumOff val="25000"/>
                  </a:schemeClr>
                </a:solidFill>
                <a:latin typeface="Arial" charset="0"/>
                <a:ea typeface="Arial" charset="0"/>
                <a:cs typeface="Arial" charset="0"/>
              </a:rPr>
              <a:t>soil hydrology</a:t>
            </a:r>
          </a:p>
          <a:p>
            <a:pPr lvl="0"/>
            <a:r>
              <a:rPr lang="en-US" sz="2000" dirty="0">
                <a:solidFill>
                  <a:schemeClr val="tx1">
                    <a:lumMod val="75000"/>
                    <a:lumOff val="25000"/>
                  </a:schemeClr>
                </a:solidFill>
                <a:latin typeface="Arial" charset="0"/>
                <a:ea typeface="Arial" charset="0"/>
                <a:cs typeface="Arial" charset="0"/>
              </a:rPr>
              <a:t>Janna Beckerman, </a:t>
            </a:r>
            <a:r>
              <a:rPr lang="en-US" sz="2000" b="1" dirty="0">
                <a:solidFill>
                  <a:schemeClr val="tx1">
                    <a:lumMod val="75000"/>
                    <a:lumOff val="25000"/>
                  </a:schemeClr>
                </a:solidFill>
                <a:latin typeface="Arial" charset="0"/>
                <a:ea typeface="Arial" charset="0"/>
                <a:cs typeface="Arial" charset="0"/>
              </a:rPr>
              <a:t>plant disease</a:t>
            </a:r>
          </a:p>
          <a:p>
            <a:pPr lvl="0"/>
            <a:r>
              <a:rPr lang="en-US" sz="2000" dirty="0">
                <a:solidFill>
                  <a:schemeClr val="tx1">
                    <a:lumMod val="75000"/>
                    <a:lumOff val="25000"/>
                  </a:schemeClr>
                </a:solidFill>
                <a:latin typeface="Arial" charset="0"/>
                <a:ea typeface="Arial" charset="0"/>
                <a:cs typeface="Arial" charset="0"/>
              </a:rPr>
              <a:t>Sylvie </a:t>
            </a:r>
            <a:r>
              <a:rPr lang="en-US" sz="2000" dirty="0" err="1">
                <a:solidFill>
                  <a:schemeClr val="tx1">
                    <a:lumMod val="75000"/>
                    <a:lumOff val="25000"/>
                  </a:schemeClr>
                </a:solidFill>
                <a:latin typeface="Arial" charset="0"/>
                <a:ea typeface="Arial" charset="0"/>
                <a:cs typeface="Arial" charset="0"/>
              </a:rPr>
              <a:t>Brouder</a:t>
            </a:r>
            <a:r>
              <a:rPr lang="en-US" sz="2000" dirty="0">
                <a:solidFill>
                  <a:schemeClr val="tx1">
                    <a:lumMod val="75000"/>
                    <a:lumOff val="25000"/>
                  </a:schemeClr>
                </a:solidFill>
                <a:latin typeface="Arial" charset="0"/>
                <a:ea typeface="Arial" charset="0"/>
                <a:cs typeface="Arial" charset="0"/>
              </a:rPr>
              <a:t>, </a:t>
            </a:r>
            <a:r>
              <a:rPr lang="en-US" sz="2000" b="1" dirty="0">
                <a:solidFill>
                  <a:schemeClr val="tx1">
                    <a:lumMod val="75000"/>
                    <a:lumOff val="25000"/>
                  </a:schemeClr>
                </a:solidFill>
                <a:latin typeface="Arial" charset="0"/>
                <a:ea typeface="Arial" charset="0"/>
                <a:cs typeface="Arial" charset="0"/>
              </a:rPr>
              <a:t>nutrient management </a:t>
            </a:r>
          </a:p>
          <a:p>
            <a:pPr lvl="0"/>
            <a:r>
              <a:rPr lang="en-US" sz="2000" dirty="0">
                <a:solidFill>
                  <a:schemeClr val="tx1">
                    <a:lumMod val="75000"/>
                    <a:lumOff val="25000"/>
                  </a:schemeClr>
                </a:solidFill>
                <a:latin typeface="Arial" charset="0"/>
                <a:ea typeface="Arial" charset="0"/>
                <a:cs typeface="Arial" charset="0"/>
              </a:rPr>
              <a:t>Jonathan </a:t>
            </a:r>
            <a:r>
              <a:rPr lang="en-US" sz="2000" dirty="0" err="1">
                <a:solidFill>
                  <a:schemeClr val="tx1">
                    <a:lumMod val="75000"/>
                    <a:lumOff val="25000"/>
                  </a:schemeClr>
                </a:solidFill>
                <a:latin typeface="Arial" charset="0"/>
                <a:ea typeface="Arial" charset="0"/>
                <a:cs typeface="Arial" charset="0"/>
              </a:rPr>
              <a:t>Buzan</a:t>
            </a:r>
            <a:r>
              <a:rPr lang="en-US" sz="2000" dirty="0">
                <a:solidFill>
                  <a:schemeClr val="tx1">
                    <a:lumMod val="75000"/>
                    <a:lumOff val="25000"/>
                  </a:schemeClr>
                </a:solidFill>
                <a:latin typeface="Arial" charset="0"/>
                <a:ea typeface="Arial" charset="0"/>
                <a:cs typeface="Arial" charset="0"/>
              </a:rPr>
              <a:t>, </a:t>
            </a:r>
            <a:r>
              <a:rPr lang="en-US" sz="2000" b="1" dirty="0">
                <a:solidFill>
                  <a:schemeClr val="tx1">
                    <a:lumMod val="75000"/>
                    <a:lumOff val="25000"/>
                  </a:schemeClr>
                </a:solidFill>
                <a:latin typeface="Arial" charset="0"/>
                <a:ea typeface="Arial" charset="0"/>
                <a:cs typeface="Arial" charset="0"/>
              </a:rPr>
              <a:t>heat stress</a:t>
            </a:r>
          </a:p>
          <a:p>
            <a:pPr lvl="0"/>
            <a:r>
              <a:rPr lang="en-US" sz="2000" dirty="0">
                <a:solidFill>
                  <a:schemeClr val="tx1">
                    <a:lumMod val="75000"/>
                    <a:lumOff val="25000"/>
                  </a:schemeClr>
                </a:solidFill>
                <a:latin typeface="Arial" charset="0"/>
                <a:ea typeface="Arial" charset="0"/>
                <a:cs typeface="Arial" charset="0"/>
              </a:rPr>
              <a:t>Keith </a:t>
            </a:r>
            <a:r>
              <a:rPr lang="en-US" sz="2000" dirty="0" err="1">
                <a:solidFill>
                  <a:schemeClr val="tx1">
                    <a:lumMod val="75000"/>
                    <a:lumOff val="25000"/>
                  </a:schemeClr>
                </a:solidFill>
                <a:latin typeface="Arial" charset="0"/>
                <a:ea typeface="Arial" charset="0"/>
                <a:cs typeface="Arial" charset="0"/>
              </a:rPr>
              <a:t>Cherkauer</a:t>
            </a:r>
            <a:r>
              <a:rPr lang="en-US" sz="2000" dirty="0">
                <a:solidFill>
                  <a:schemeClr val="tx1">
                    <a:lumMod val="75000"/>
                    <a:lumOff val="25000"/>
                  </a:schemeClr>
                </a:solidFill>
                <a:latin typeface="Arial" charset="0"/>
                <a:ea typeface="Arial" charset="0"/>
                <a:cs typeface="Arial" charset="0"/>
              </a:rPr>
              <a:t>, </a:t>
            </a:r>
            <a:r>
              <a:rPr lang="en-US" sz="2000" b="1" dirty="0">
                <a:solidFill>
                  <a:schemeClr val="tx1">
                    <a:lumMod val="75000"/>
                    <a:lumOff val="25000"/>
                  </a:schemeClr>
                </a:solidFill>
                <a:latin typeface="Arial" charset="0"/>
                <a:ea typeface="Arial" charset="0"/>
                <a:cs typeface="Arial" charset="0"/>
              </a:rPr>
              <a:t>water resources</a:t>
            </a:r>
          </a:p>
          <a:p>
            <a:pPr lvl="0"/>
            <a:r>
              <a:rPr lang="en-US" sz="2000" dirty="0">
                <a:solidFill>
                  <a:schemeClr val="tx1">
                    <a:lumMod val="75000"/>
                    <a:lumOff val="25000"/>
                  </a:schemeClr>
                </a:solidFill>
                <a:latin typeface="Arial" charset="0"/>
                <a:ea typeface="Arial" charset="0"/>
                <a:cs typeface="Arial" charset="0"/>
              </a:rPr>
              <a:t>Otto </a:t>
            </a:r>
            <a:r>
              <a:rPr lang="en-US" sz="2000" dirty="0" err="1">
                <a:solidFill>
                  <a:schemeClr val="tx1">
                    <a:lumMod val="75000"/>
                    <a:lumOff val="25000"/>
                  </a:schemeClr>
                </a:solidFill>
                <a:latin typeface="Arial" charset="0"/>
                <a:ea typeface="Arial" charset="0"/>
                <a:cs typeface="Arial" charset="0"/>
              </a:rPr>
              <a:t>Doering</a:t>
            </a:r>
            <a:r>
              <a:rPr lang="en-US" sz="2000" dirty="0">
                <a:solidFill>
                  <a:schemeClr val="tx1">
                    <a:lumMod val="75000"/>
                    <a:lumOff val="25000"/>
                  </a:schemeClr>
                </a:solidFill>
                <a:latin typeface="Arial" charset="0"/>
                <a:ea typeface="Arial" charset="0"/>
                <a:cs typeface="Arial" charset="0"/>
              </a:rPr>
              <a:t>, </a:t>
            </a:r>
            <a:r>
              <a:rPr lang="en-US" sz="2000" b="1" dirty="0">
                <a:solidFill>
                  <a:schemeClr val="tx1">
                    <a:lumMod val="75000"/>
                    <a:lumOff val="25000"/>
                  </a:schemeClr>
                </a:solidFill>
                <a:latin typeface="Arial" charset="0"/>
                <a:ea typeface="Arial" charset="0"/>
                <a:cs typeface="Arial" charset="0"/>
              </a:rPr>
              <a:t>agricultural economics</a:t>
            </a:r>
          </a:p>
          <a:p>
            <a:pPr lvl="0"/>
            <a:r>
              <a:rPr lang="en-US" sz="2000" dirty="0">
                <a:solidFill>
                  <a:schemeClr val="tx1">
                    <a:lumMod val="75000"/>
                    <a:lumOff val="25000"/>
                  </a:schemeClr>
                </a:solidFill>
                <a:latin typeface="Arial" charset="0"/>
                <a:ea typeface="Arial" charset="0"/>
                <a:cs typeface="Arial" charset="0"/>
              </a:rPr>
              <a:t>Jeffrey Dukes, </a:t>
            </a:r>
            <a:r>
              <a:rPr lang="en-US" sz="2000" b="1" dirty="0">
                <a:solidFill>
                  <a:schemeClr val="tx1">
                    <a:lumMod val="75000"/>
                    <a:lumOff val="25000"/>
                  </a:schemeClr>
                </a:solidFill>
                <a:latin typeface="Arial" charset="0"/>
                <a:ea typeface="Arial" charset="0"/>
                <a:cs typeface="Arial" charset="0"/>
              </a:rPr>
              <a:t>invasive species</a:t>
            </a:r>
          </a:p>
        </p:txBody>
      </p:sp>
      <p:sp>
        <p:nvSpPr>
          <p:cNvPr id="18" name="TextBox 17"/>
          <p:cNvSpPr txBox="1"/>
          <p:nvPr/>
        </p:nvSpPr>
        <p:spPr>
          <a:xfrm>
            <a:off x="684903" y="4218667"/>
            <a:ext cx="5334897" cy="2246769"/>
          </a:xfrm>
          <a:prstGeom prst="rect">
            <a:avLst/>
          </a:prstGeom>
          <a:noFill/>
          <a:effectLst>
            <a:outerShdw blurRad="50800" dist="38100" dir="2700000" algn="tl" rotWithShape="0">
              <a:schemeClr val="bg1">
                <a:alpha val="40000"/>
              </a:schemeClr>
            </a:outerShdw>
          </a:effectLst>
        </p:spPr>
        <p:txBody>
          <a:bodyPr wrap="square" rtlCol="0">
            <a:spAutoFit/>
          </a:bodyPr>
          <a:lstStyle/>
          <a:p>
            <a:pPr lvl="0"/>
            <a:r>
              <a:rPr lang="en-US" sz="2000" dirty="0">
                <a:solidFill>
                  <a:schemeClr val="tx1">
                    <a:lumMod val="75000"/>
                    <a:lumOff val="25000"/>
                  </a:schemeClr>
                </a:solidFill>
                <a:latin typeface="Arial" charset="0"/>
                <a:ea typeface="Arial" charset="0"/>
                <a:cs typeface="Arial" charset="0"/>
              </a:rPr>
              <a:t>Paul </a:t>
            </a:r>
            <a:r>
              <a:rPr lang="en-US" sz="2000" dirty="0" err="1">
                <a:solidFill>
                  <a:schemeClr val="tx1">
                    <a:lumMod val="75000"/>
                    <a:lumOff val="25000"/>
                  </a:schemeClr>
                </a:solidFill>
                <a:latin typeface="Arial" charset="0"/>
                <a:ea typeface="Arial" charset="0"/>
                <a:cs typeface="Arial" charset="0"/>
              </a:rPr>
              <a:t>Ebner</a:t>
            </a:r>
            <a:r>
              <a:rPr lang="en-US" sz="2000" dirty="0">
                <a:solidFill>
                  <a:schemeClr val="tx1">
                    <a:lumMod val="75000"/>
                    <a:lumOff val="25000"/>
                  </a:schemeClr>
                </a:solidFill>
                <a:latin typeface="Arial" charset="0"/>
                <a:ea typeface="Arial" charset="0"/>
                <a:cs typeface="Arial" charset="0"/>
              </a:rPr>
              <a:t>, </a:t>
            </a:r>
            <a:r>
              <a:rPr lang="en-US" sz="2000" b="1" dirty="0">
                <a:solidFill>
                  <a:schemeClr val="tx1">
                    <a:lumMod val="75000"/>
                    <a:lumOff val="25000"/>
                  </a:schemeClr>
                </a:solidFill>
                <a:latin typeface="Arial" charset="0"/>
                <a:ea typeface="Arial" charset="0"/>
                <a:cs typeface="Arial" charset="0"/>
              </a:rPr>
              <a:t>animal science</a:t>
            </a:r>
          </a:p>
          <a:p>
            <a:pPr lvl="0"/>
            <a:r>
              <a:rPr lang="en-US" sz="2000" dirty="0">
                <a:solidFill>
                  <a:schemeClr val="tx1">
                    <a:lumMod val="75000"/>
                    <a:lumOff val="25000"/>
                  </a:schemeClr>
                </a:solidFill>
                <a:latin typeface="Arial" charset="0"/>
                <a:ea typeface="Arial" charset="0"/>
                <a:cs typeface="Arial" charset="0"/>
              </a:rPr>
              <a:t>Jane </a:t>
            </a:r>
            <a:r>
              <a:rPr lang="en-US" sz="2000" dirty="0" err="1">
                <a:solidFill>
                  <a:schemeClr val="tx1">
                    <a:lumMod val="75000"/>
                    <a:lumOff val="25000"/>
                  </a:schemeClr>
                </a:solidFill>
                <a:latin typeface="Arial" charset="0"/>
                <a:ea typeface="Arial" charset="0"/>
                <a:cs typeface="Arial" charset="0"/>
              </a:rPr>
              <a:t>Frankenberger</a:t>
            </a:r>
            <a:r>
              <a:rPr lang="en-US" sz="2000" dirty="0">
                <a:solidFill>
                  <a:schemeClr val="tx1">
                    <a:lumMod val="75000"/>
                    <a:lumOff val="25000"/>
                  </a:schemeClr>
                </a:solidFill>
                <a:latin typeface="Arial" charset="0"/>
                <a:ea typeface="Arial" charset="0"/>
                <a:cs typeface="Arial" charset="0"/>
              </a:rPr>
              <a:t>, </a:t>
            </a:r>
            <a:r>
              <a:rPr lang="en-US" sz="2000" b="1" dirty="0">
                <a:solidFill>
                  <a:schemeClr val="tx1">
                    <a:lumMod val="75000"/>
                    <a:lumOff val="25000"/>
                  </a:schemeClr>
                </a:solidFill>
                <a:latin typeface="Arial" charset="0"/>
                <a:ea typeface="Arial" charset="0"/>
                <a:cs typeface="Arial" charset="0"/>
              </a:rPr>
              <a:t>water management</a:t>
            </a:r>
          </a:p>
          <a:p>
            <a:r>
              <a:rPr lang="en-US" sz="2000" dirty="0">
                <a:solidFill>
                  <a:schemeClr val="tx1">
                    <a:lumMod val="75000"/>
                    <a:lumOff val="25000"/>
                  </a:schemeClr>
                </a:solidFill>
                <a:latin typeface="Arial" charset="0"/>
                <a:ea typeface="Arial" charset="0"/>
                <a:cs typeface="Arial" charset="0"/>
              </a:rPr>
              <a:t>Benjamin </a:t>
            </a:r>
            <a:r>
              <a:rPr lang="en-US" sz="2000" dirty="0" err="1">
                <a:solidFill>
                  <a:schemeClr val="tx1">
                    <a:lumMod val="75000"/>
                    <a:lumOff val="25000"/>
                  </a:schemeClr>
                </a:solidFill>
                <a:latin typeface="Arial" charset="0"/>
                <a:ea typeface="Arial" charset="0"/>
                <a:cs typeface="Arial" charset="0"/>
              </a:rPr>
              <a:t>Gramig</a:t>
            </a:r>
            <a:r>
              <a:rPr lang="en-US" sz="2000" dirty="0">
                <a:solidFill>
                  <a:schemeClr val="tx1">
                    <a:lumMod val="75000"/>
                    <a:lumOff val="25000"/>
                  </a:schemeClr>
                </a:solidFill>
                <a:latin typeface="Arial" charset="0"/>
                <a:ea typeface="Arial" charset="0"/>
                <a:cs typeface="Arial" charset="0"/>
              </a:rPr>
              <a:t>*, </a:t>
            </a:r>
            <a:r>
              <a:rPr lang="en-US" sz="2000" b="1" dirty="0">
                <a:solidFill>
                  <a:schemeClr val="tx1">
                    <a:lumMod val="75000"/>
                    <a:lumOff val="25000"/>
                  </a:schemeClr>
                </a:solidFill>
                <a:latin typeface="Arial" charset="0"/>
                <a:ea typeface="Arial" charset="0"/>
                <a:cs typeface="Arial" charset="0"/>
              </a:rPr>
              <a:t>agricultural economics</a:t>
            </a:r>
          </a:p>
          <a:p>
            <a:pPr lvl="0"/>
            <a:r>
              <a:rPr lang="en-US" sz="2000" dirty="0">
                <a:solidFill>
                  <a:schemeClr val="tx1">
                    <a:lumMod val="75000"/>
                    <a:lumOff val="25000"/>
                  </a:schemeClr>
                </a:solidFill>
                <a:latin typeface="Arial" charset="0"/>
                <a:ea typeface="Arial" charset="0"/>
                <a:cs typeface="Arial" charset="0"/>
              </a:rPr>
              <a:t>Eileen </a:t>
            </a:r>
            <a:r>
              <a:rPr lang="en-US" sz="2000" dirty="0" err="1">
                <a:solidFill>
                  <a:schemeClr val="tx1">
                    <a:lumMod val="75000"/>
                    <a:lumOff val="25000"/>
                  </a:schemeClr>
                </a:solidFill>
                <a:latin typeface="Arial" charset="0"/>
                <a:ea typeface="Arial" charset="0"/>
                <a:cs typeface="Arial" charset="0"/>
              </a:rPr>
              <a:t>Kladivko</a:t>
            </a:r>
            <a:r>
              <a:rPr lang="en-US" sz="2000" dirty="0">
                <a:solidFill>
                  <a:schemeClr val="tx1">
                    <a:lumMod val="75000"/>
                    <a:lumOff val="25000"/>
                  </a:schemeClr>
                </a:solidFill>
                <a:latin typeface="Arial" charset="0"/>
                <a:ea typeface="Arial" charset="0"/>
                <a:cs typeface="Arial" charset="0"/>
              </a:rPr>
              <a:t>, </a:t>
            </a:r>
            <a:r>
              <a:rPr lang="en-US" sz="2000" b="1" dirty="0">
                <a:solidFill>
                  <a:schemeClr val="tx1">
                    <a:lumMod val="75000"/>
                    <a:lumOff val="25000"/>
                  </a:schemeClr>
                </a:solidFill>
                <a:latin typeface="Arial" charset="0"/>
                <a:ea typeface="Arial" charset="0"/>
                <a:cs typeface="Arial" charset="0"/>
              </a:rPr>
              <a:t>soil management</a:t>
            </a:r>
          </a:p>
          <a:p>
            <a:pPr lvl="0"/>
            <a:r>
              <a:rPr lang="en-US" sz="2000" dirty="0">
                <a:solidFill>
                  <a:schemeClr val="tx1">
                    <a:lumMod val="75000"/>
                    <a:lumOff val="25000"/>
                  </a:schemeClr>
                </a:solidFill>
                <a:latin typeface="Arial" charset="0"/>
                <a:ea typeface="Arial" charset="0"/>
                <a:cs typeface="Arial" charset="0"/>
              </a:rPr>
              <a:t>Charlotte Lee, </a:t>
            </a:r>
            <a:r>
              <a:rPr lang="en-US" sz="2000" b="1" dirty="0">
                <a:solidFill>
                  <a:schemeClr val="tx1">
                    <a:lumMod val="75000"/>
                    <a:lumOff val="25000"/>
                  </a:schemeClr>
                </a:solidFill>
                <a:latin typeface="Arial" charset="0"/>
                <a:ea typeface="Arial" charset="0"/>
                <a:cs typeface="Arial" charset="0"/>
              </a:rPr>
              <a:t>water resources</a:t>
            </a:r>
          </a:p>
          <a:p>
            <a:pPr lvl="0"/>
            <a:r>
              <a:rPr lang="en-US" sz="2000" dirty="0">
                <a:solidFill>
                  <a:schemeClr val="tx1">
                    <a:lumMod val="75000"/>
                    <a:lumOff val="25000"/>
                  </a:schemeClr>
                </a:solidFill>
                <a:latin typeface="Arial" charset="0"/>
                <a:ea typeface="Arial" charset="0"/>
                <a:cs typeface="Arial" charset="0"/>
              </a:rPr>
              <a:t>Jeffrey </a:t>
            </a:r>
            <a:r>
              <a:rPr lang="en-US" sz="2000" dirty="0" err="1">
                <a:solidFill>
                  <a:schemeClr val="tx1">
                    <a:lumMod val="75000"/>
                    <a:lumOff val="25000"/>
                  </a:schemeClr>
                </a:solidFill>
                <a:latin typeface="Arial" charset="0"/>
                <a:ea typeface="Arial" charset="0"/>
                <a:cs typeface="Arial" charset="0"/>
              </a:rPr>
              <a:t>Volenec</a:t>
            </a:r>
            <a:r>
              <a:rPr lang="en-US" sz="2000" dirty="0">
                <a:solidFill>
                  <a:schemeClr val="tx1">
                    <a:lumMod val="75000"/>
                    <a:lumOff val="25000"/>
                  </a:schemeClr>
                </a:solidFill>
                <a:latin typeface="Arial" charset="0"/>
                <a:ea typeface="Arial" charset="0"/>
                <a:cs typeface="Arial" charset="0"/>
              </a:rPr>
              <a:t>, </a:t>
            </a:r>
            <a:r>
              <a:rPr lang="en-US" sz="2000" b="1" dirty="0">
                <a:solidFill>
                  <a:schemeClr val="tx1">
                    <a:lumMod val="75000"/>
                    <a:lumOff val="25000"/>
                  </a:schemeClr>
                </a:solidFill>
                <a:latin typeface="Arial" charset="0"/>
                <a:ea typeface="Arial" charset="0"/>
                <a:cs typeface="Arial" charset="0"/>
              </a:rPr>
              <a:t>crop physiology/ecology</a:t>
            </a:r>
          </a:p>
          <a:p>
            <a:pPr lvl="0"/>
            <a:r>
              <a:rPr lang="en-US" sz="2000" dirty="0">
                <a:solidFill>
                  <a:schemeClr val="tx1">
                    <a:lumMod val="75000"/>
                    <a:lumOff val="25000"/>
                  </a:schemeClr>
                </a:solidFill>
                <a:latin typeface="Arial" charset="0"/>
                <a:ea typeface="Arial" charset="0"/>
                <a:cs typeface="Arial" charset="0"/>
              </a:rPr>
              <a:t>Cliff Weil, </a:t>
            </a:r>
            <a:r>
              <a:rPr lang="en-US" sz="2000" b="1" dirty="0">
                <a:solidFill>
                  <a:schemeClr val="tx1">
                    <a:lumMod val="75000"/>
                    <a:lumOff val="25000"/>
                  </a:schemeClr>
                </a:solidFill>
                <a:latin typeface="Arial" charset="0"/>
                <a:ea typeface="Arial" charset="0"/>
                <a:cs typeface="Arial" charset="0"/>
              </a:rPr>
              <a:t>crop genetics</a:t>
            </a:r>
          </a:p>
        </p:txBody>
      </p:sp>
      <p:sp>
        <p:nvSpPr>
          <p:cNvPr id="14" name="TextBox 13"/>
          <p:cNvSpPr txBox="1"/>
          <p:nvPr/>
        </p:nvSpPr>
        <p:spPr>
          <a:xfrm>
            <a:off x="5848202" y="6350589"/>
            <a:ext cx="3234912" cy="338554"/>
          </a:xfrm>
          <a:prstGeom prst="rect">
            <a:avLst/>
          </a:prstGeom>
          <a:noFill/>
          <a:effectLst>
            <a:outerShdw blurRad="50800" dist="38100" dir="2700000" algn="tl" rotWithShape="0">
              <a:schemeClr val="bg1">
                <a:alpha val="40000"/>
              </a:schemeClr>
            </a:outerShdw>
          </a:effectLst>
        </p:spPr>
        <p:txBody>
          <a:bodyPr wrap="square" rtlCol="0">
            <a:spAutoFit/>
          </a:bodyPr>
          <a:lstStyle/>
          <a:p>
            <a:pPr lvl="0"/>
            <a:r>
              <a:rPr lang="en-US" sz="1600" i="1" dirty="0">
                <a:solidFill>
                  <a:schemeClr val="tx1">
                    <a:lumMod val="65000"/>
                    <a:lumOff val="35000"/>
                  </a:schemeClr>
                </a:solidFill>
                <a:latin typeface="Arial" charset="0"/>
                <a:ea typeface="Arial" charset="0"/>
                <a:cs typeface="Arial" charset="0"/>
              </a:rPr>
              <a:t>* Currently </a:t>
            </a:r>
            <a:r>
              <a:rPr lang="en-US" sz="1600" i="1">
                <a:solidFill>
                  <a:schemeClr val="tx1">
                    <a:lumMod val="65000"/>
                    <a:lumOff val="35000"/>
                  </a:schemeClr>
                </a:solidFill>
                <a:latin typeface="Arial" charset="0"/>
                <a:ea typeface="Arial" charset="0"/>
                <a:cs typeface="Arial" charset="0"/>
              </a:rPr>
              <a:t>at University of Illinois</a:t>
            </a:r>
            <a:endParaRPr lang="en-US" sz="1600" i="1" dirty="0">
              <a:solidFill>
                <a:schemeClr val="tx1">
                  <a:lumMod val="65000"/>
                  <a:lumOff val="35000"/>
                </a:schemeClr>
              </a:solidFill>
              <a:latin typeface="Arial" charset="0"/>
              <a:ea typeface="Arial" charset="0"/>
              <a:cs typeface="Arial" charset="0"/>
            </a:endParaRPr>
          </a:p>
        </p:txBody>
      </p:sp>
    </p:spTree>
    <p:extLst>
      <p:ext uri="{BB962C8B-B14F-4D97-AF65-F5344CB8AC3E}">
        <p14:creationId xmlns:p14="http://schemas.microsoft.com/office/powerpoint/2010/main" val="214004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9165772" cy="1886673"/>
          </a:xfrm>
          <a:prstGeom prst="rect">
            <a:avLst/>
          </a:prstGeom>
        </p:spPr>
      </p:pic>
      <p:sp>
        <p:nvSpPr>
          <p:cNvPr id="3" name="Title 2">
            <a:extLst>
              <a:ext uri="{FF2B5EF4-FFF2-40B4-BE49-F238E27FC236}">
                <a16:creationId xmlns:a16="http://schemas.microsoft.com/office/drawing/2014/main" id="{DD8AA4D8-8446-274C-B75C-A7A6D07C45C8}"/>
              </a:ext>
            </a:extLst>
          </p:cNvPr>
          <p:cNvSpPr>
            <a:spLocks noGrp="1"/>
          </p:cNvSpPr>
          <p:nvPr>
            <p:ph type="title"/>
          </p:nvPr>
        </p:nvSpPr>
        <p:spPr>
          <a:xfrm>
            <a:off x="102052" y="416491"/>
            <a:ext cx="8972550" cy="1325563"/>
          </a:xfrm>
          <a:effectLst>
            <a:outerShdw blurRad="50800" dist="38100" dir="5400000" algn="t" rotWithShape="0">
              <a:schemeClr val="bg1">
                <a:alpha val="40000"/>
              </a:schemeClr>
            </a:outerShdw>
          </a:effectLst>
        </p:spPr>
        <p:txBody>
          <a:bodyPr>
            <a:normAutofit/>
          </a:bodyPr>
          <a:lstStyle/>
          <a:p>
            <a:r>
              <a:rPr lang="en-US" sz="4000" dirty="0">
                <a:latin typeface="Impact" panose="020B0806030902050204" pitchFamily="34" charset="0"/>
              </a:rPr>
              <a:t>Indiana’s agricultural sector is productive</a:t>
            </a:r>
          </a:p>
        </p:txBody>
      </p:sp>
      <p:sp>
        <p:nvSpPr>
          <p:cNvPr id="4" name="Content Placeholder 3">
            <a:extLst>
              <a:ext uri="{FF2B5EF4-FFF2-40B4-BE49-F238E27FC236}">
                <a16:creationId xmlns:a16="http://schemas.microsoft.com/office/drawing/2014/main" id="{EFACD4F6-71EF-674E-B213-DABBCF0FC034}"/>
              </a:ext>
            </a:extLst>
          </p:cNvPr>
          <p:cNvSpPr>
            <a:spLocks noGrp="1"/>
          </p:cNvSpPr>
          <p:nvPr>
            <p:ph sz="half" idx="1"/>
          </p:nvPr>
        </p:nvSpPr>
        <p:spPr>
          <a:xfrm>
            <a:off x="5127625" y="2158545"/>
            <a:ext cx="3660322" cy="4351338"/>
          </a:xfrm>
          <a:effectLst>
            <a:outerShdw blurRad="50800" dist="38100" dir="2700000" algn="tl" rotWithShape="0">
              <a:schemeClr val="bg1">
                <a:alpha val="40000"/>
              </a:schemeClr>
            </a:outerShdw>
          </a:effectLst>
        </p:spPr>
        <p:txBody>
          <a:bodyPr>
            <a:normAutofit lnSpcReduction="10000"/>
          </a:bodyPr>
          <a:lstStyle/>
          <a:p>
            <a:pPr>
              <a:lnSpc>
                <a:spcPct val="110000"/>
              </a:lnSpc>
              <a:spcBef>
                <a:spcPts val="0"/>
              </a:spcBef>
            </a:pPr>
            <a:r>
              <a:rPr lang="en-US" sz="2400" dirty="0">
                <a:latin typeface="Arial" charset="0"/>
                <a:ea typeface="Arial" charset="0"/>
                <a:cs typeface="Arial" charset="0"/>
              </a:rPr>
              <a:t>107,000 jobs for Hoosiers</a:t>
            </a:r>
          </a:p>
          <a:p>
            <a:pPr marL="0" indent="0">
              <a:lnSpc>
                <a:spcPct val="110000"/>
              </a:lnSpc>
              <a:spcBef>
                <a:spcPts val="0"/>
              </a:spcBef>
              <a:buNone/>
            </a:pPr>
            <a:endParaRPr lang="en-US" sz="2400" baseline="30000" dirty="0">
              <a:latin typeface="Arial" charset="0"/>
              <a:ea typeface="Arial" charset="0"/>
              <a:cs typeface="Arial" charset="0"/>
            </a:endParaRPr>
          </a:p>
          <a:p>
            <a:pPr>
              <a:lnSpc>
                <a:spcPct val="120000"/>
              </a:lnSpc>
              <a:spcBef>
                <a:spcPts val="0"/>
              </a:spcBef>
            </a:pPr>
            <a:r>
              <a:rPr lang="en-US" sz="2400" dirty="0">
                <a:latin typeface="Arial" charset="0"/>
                <a:ea typeface="Arial" charset="0"/>
                <a:cs typeface="Arial" charset="0"/>
              </a:rPr>
              <a:t>$31.2 billion in sales of ag-related products</a:t>
            </a:r>
          </a:p>
          <a:p>
            <a:pPr marL="0" indent="0">
              <a:lnSpc>
                <a:spcPct val="120000"/>
              </a:lnSpc>
              <a:spcBef>
                <a:spcPts val="0"/>
              </a:spcBef>
              <a:buNone/>
            </a:pPr>
            <a:endParaRPr lang="en-US" sz="2400" dirty="0">
              <a:latin typeface="Arial" charset="0"/>
              <a:ea typeface="Arial" charset="0"/>
              <a:cs typeface="Arial" charset="0"/>
            </a:endParaRPr>
          </a:p>
          <a:p>
            <a:pPr>
              <a:lnSpc>
                <a:spcPct val="110000"/>
              </a:lnSpc>
              <a:spcBef>
                <a:spcPts val="0"/>
              </a:spcBef>
            </a:pPr>
            <a:r>
              <a:rPr lang="en-US" sz="2400" dirty="0">
                <a:latin typeface="Arial" charset="0"/>
                <a:ea typeface="Arial" charset="0"/>
                <a:cs typeface="Arial" charset="0"/>
              </a:rPr>
              <a:t>$4.6 billion in annual exports</a:t>
            </a:r>
          </a:p>
        </p:txBody>
      </p:sp>
      <p:sp>
        <p:nvSpPr>
          <p:cNvPr id="5" name="Content Placeholder 4">
            <a:extLst>
              <a:ext uri="{FF2B5EF4-FFF2-40B4-BE49-F238E27FC236}">
                <a16:creationId xmlns:a16="http://schemas.microsoft.com/office/drawing/2014/main" id="{3D5BBB14-059F-EF48-9CA1-8CA90FDF42F6}"/>
              </a:ext>
            </a:extLst>
          </p:cNvPr>
          <p:cNvSpPr>
            <a:spLocks noGrp="1"/>
          </p:cNvSpPr>
          <p:nvPr>
            <p:ph sz="half" idx="2"/>
          </p:nvPr>
        </p:nvSpPr>
        <p:spPr>
          <a:xfrm>
            <a:off x="576943" y="2158545"/>
            <a:ext cx="4351564" cy="4351338"/>
          </a:xfrm>
          <a:effectLst>
            <a:outerShdw blurRad="50800" dist="38100" dir="2700000" algn="tl" rotWithShape="0">
              <a:schemeClr val="bg1">
                <a:alpha val="40000"/>
              </a:schemeClr>
            </a:outerShdw>
          </a:effectLst>
        </p:spPr>
        <p:txBody>
          <a:bodyPr>
            <a:normAutofit lnSpcReduction="10000"/>
          </a:bodyPr>
          <a:lstStyle/>
          <a:p>
            <a:pPr marL="0" indent="0">
              <a:buNone/>
            </a:pPr>
            <a:r>
              <a:rPr lang="en-US" dirty="0">
                <a:latin typeface="Arial" charset="0"/>
                <a:ea typeface="Arial" charset="0"/>
                <a:cs typeface="Arial" charset="0"/>
              </a:rPr>
              <a:t>Indiana rankings:</a:t>
            </a:r>
          </a:p>
          <a:p>
            <a:pPr lvl="1"/>
            <a:r>
              <a:rPr lang="en-US" dirty="0">
                <a:latin typeface="Arial" charset="0"/>
                <a:ea typeface="Arial" charset="0"/>
                <a:cs typeface="Arial" charset="0"/>
              </a:rPr>
              <a:t>1</a:t>
            </a:r>
            <a:r>
              <a:rPr lang="en-US" baseline="30000" dirty="0">
                <a:latin typeface="Arial" charset="0"/>
                <a:ea typeface="Arial" charset="0"/>
                <a:cs typeface="Arial" charset="0"/>
              </a:rPr>
              <a:t>st</a:t>
            </a:r>
            <a:r>
              <a:rPr lang="en-US" dirty="0">
                <a:latin typeface="Arial" charset="0"/>
                <a:ea typeface="Arial" charset="0"/>
                <a:cs typeface="Arial" charset="0"/>
              </a:rPr>
              <a:t> in ducks</a:t>
            </a:r>
          </a:p>
          <a:p>
            <a:pPr lvl="1"/>
            <a:r>
              <a:rPr lang="en-US" dirty="0">
                <a:latin typeface="Arial" charset="0"/>
                <a:ea typeface="Arial" charset="0"/>
                <a:cs typeface="Arial" charset="0"/>
              </a:rPr>
              <a:t>2</a:t>
            </a:r>
            <a:r>
              <a:rPr lang="en-US" baseline="30000" dirty="0">
                <a:latin typeface="Arial" charset="0"/>
                <a:ea typeface="Arial" charset="0"/>
                <a:cs typeface="Arial" charset="0"/>
              </a:rPr>
              <a:t>nd</a:t>
            </a:r>
            <a:r>
              <a:rPr lang="en-US" dirty="0">
                <a:latin typeface="Arial" charset="0"/>
                <a:ea typeface="Arial" charset="0"/>
                <a:cs typeface="Arial" charset="0"/>
              </a:rPr>
              <a:t> in eggs</a:t>
            </a:r>
          </a:p>
          <a:p>
            <a:pPr lvl="1"/>
            <a:r>
              <a:rPr lang="en-US" dirty="0">
                <a:latin typeface="Arial" charset="0"/>
                <a:ea typeface="Arial" charset="0"/>
                <a:cs typeface="Arial" charset="0"/>
              </a:rPr>
              <a:t>3</a:t>
            </a:r>
            <a:r>
              <a:rPr lang="en-US" baseline="30000" dirty="0">
                <a:latin typeface="Arial" charset="0"/>
                <a:ea typeface="Arial" charset="0"/>
                <a:cs typeface="Arial" charset="0"/>
              </a:rPr>
              <a:t>rd</a:t>
            </a:r>
            <a:r>
              <a:rPr lang="en-US" dirty="0">
                <a:latin typeface="Arial" charset="0"/>
                <a:ea typeface="Arial" charset="0"/>
                <a:cs typeface="Arial" charset="0"/>
              </a:rPr>
              <a:t> in soybeans, </a:t>
            </a:r>
          </a:p>
          <a:p>
            <a:pPr lvl="1"/>
            <a:r>
              <a:rPr lang="en-US" dirty="0">
                <a:latin typeface="Arial" charset="0"/>
                <a:ea typeface="Arial" charset="0"/>
                <a:cs typeface="Arial" charset="0"/>
              </a:rPr>
              <a:t>4</a:t>
            </a:r>
            <a:r>
              <a:rPr lang="en-US" baseline="30000" dirty="0">
                <a:latin typeface="Arial" charset="0"/>
                <a:ea typeface="Arial" charset="0"/>
                <a:cs typeface="Arial" charset="0"/>
              </a:rPr>
              <a:t>th</a:t>
            </a:r>
            <a:r>
              <a:rPr lang="en-US" dirty="0">
                <a:latin typeface="Arial" charset="0"/>
                <a:ea typeface="Arial" charset="0"/>
                <a:cs typeface="Arial" charset="0"/>
              </a:rPr>
              <a:t> in turkeys</a:t>
            </a:r>
          </a:p>
          <a:p>
            <a:pPr lvl="1"/>
            <a:r>
              <a:rPr lang="en-US" dirty="0">
                <a:latin typeface="Arial" charset="0"/>
                <a:ea typeface="Arial" charset="0"/>
                <a:cs typeface="Arial" charset="0"/>
              </a:rPr>
              <a:t>5</a:t>
            </a:r>
            <a:r>
              <a:rPr lang="en-US" baseline="30000" dirty="0">
                <a:latin typeface="Arial" charset="0"/>
                <a:ea typeface="Arial" charset="0"/>
                <a:cs typeface="Arial" charset="0"/>
              </a:rPr>
              <a:t>th</a:t>
            </a:r>
            <a:r>
              <a:rPr lang="en-US" dirty="0">
                <a:latin typeface="Arial" charset="0"/>
                <a:ea typeface="Arial" charset="0"/>
                <a:cs typeface="Arial" charset="0"/>
              </a:rPr>
              <a:t> in corn</a:t>
            </a:r>
          </a:p>
          <a:p>
            <a:pPr lvl="1"/>
            <a:r>
              <a:rPr lang="en-US" dirty="0">
                <a:latin typeface="Arial" charset="0"/>
                <a:ea typeface="Arial" charset="0"/>
                <a:cs typeface="Arial" charset="0"/>
              </a:rPr>
              <a:t>5</a:t>
            </a:r>
            <a:r>
              <a:rPr lang="en-US" baseline="30000" dirty="0">
                <a:latin typeface="Arial" charset="0"/>
                <a:ea typeface="Arial" charset="0"/>
                <a:cs typeface="Arial" charset="0"/>
              </a:rPr>
              <a:t>th</a:t>
            </a:r>
            <a:r>
              <a:rPr lang="en-US" dirty="0">
                <a:latin typeface="Arial" charset="0"/>
                <a:ea typeface="Arial" charset="0"/>
                <a:cs typeface="Arial" charset="0"/>
              </a:rPr>
              <a:t> in hogs</a:t>
            </a:r>
          </a:p>
          <a:p>
            <a:pPr lvl="1"/>
            <a:r>
              <a:rPr lang="en-US" dirty="0">
                <a:latin typeface="Arial" charset="0"/>
                <a:ea typeface="Arial" charset="0"/>
                <a:cs typeface="Arial" charset="0"/>
              </a:rPr>
              <a:t>Top 10 for blueberries, peppermint, processing tomatoes, watermelon, cantaloupe, snap beans and cucumbers</a:t>
            </a:r>
          </a:p>
          <a:p>
            <a:endParaRPr lang="en-US" dirty="0">
              <a:latin typeface="Arial" charset="0"/>
              <a:ea typeface="Arial" charset="0"/>
              <a:cs typeface="Arial" charset="0"/>
            </a:endParaRPr>
          </a:p>
        </p:txBody>
      </p:sp>
      <p:sp>
        <p:nvSpPr>
          <p:cNvPr id="6" name="TextBox 5"/>
          <p:cNvSpPr txBox="1"/>
          <p:nvPr/>
        </p:nvSpPr>
        <p:spPr>
          <a:xfrm>
            <a:off x="7452042" y="6334780"/>
            <a:ext cx="1622560" cy="523220"/>
          </a:xfrm>
          <a:prstGeom prst="rect">
            <a:avLst/>
          </a:prstGeom>
          <a:noFill/>
        </p:spPr>
        <p:txBody>
          <a:bodyPr wrap="none" rtlCol="0">
            <a:spAutoFit/>
          </a:bodyPr>
          <a:lstStyle/>
          <a:p>
            <a:r>
              <a:rPr lang="en-US" sz="2800" b="1" dirty="0">
                <a:solidFill>
                  <a:schemeClr val="bg2">
                    <a:lumMod val="90000"/>
                  </a:schemeClr>
                </a:solidFill>
                <a:latin typeface="Arial" charset="0"/>
                <a:ea typeface="Arial" charset="0"/>
                <a:cs typeface="Arial" charset="0"/>
              </a:rPr>
              <a:t>#INCCIA</a:t>
            </a:r>
          </a:p>
        </p:txBody>
      </p:sp>
    </p:spTree>
    <p:extLst>
      <p:ext uri="{BB962C8B-B14F-4D97-AF65-F5344CB8AC3E}">
        <p14:creationId xmlns:p14="http://schemas.microsoft.com/office/powerpoint/2010/main" val="359017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P PowerPoint template">
  <a:themeElements>
    <a:clrScheme name="DP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 PowerPoint templat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P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 PowerPoint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3F4F12AB7E8B4CA36163DE1786C39A" ma:contentTypeVersion="3" ma:contentTypeDescription="Create a new document." ma:contentTypeScope="" ma:versionID="fb3038be28bc784d8bf49ca90fcbe0c5">
  <xsd:schema xmlns:xsd="http://www.w3.org/2001/XMLSchema" xmlns:xs="http://www.w3.org/2001/XMLSchema" xmlns:p="http://schemas.microsoft.com/office/2006/metadata/properties" xmlns:ns1="http://schemas.microsoft.com/sharepoint/v3" xmlns:ns2="3586257f-d17b-4174-95ba-84c7efb4b691" targetNamespace="http://schemas.microsoft.com/office/2006/metadata/properties" ma:root="true" ma:fieldsID="fe7e2c370861cae7a8fe7da3ccc4c61e" ns1:_="" ns2:_="">
    <xsd:import namespace="http://schemas.microsoft.com/sharepoint/v3"/>
    <xsd:import namespace="3586257f-d17b-4174-95ba-84c7efb4b691"/>
    <xsd:element name="properties">
      <xsd:complexType>
        <xsd:sequence>
          <xsd:element name="documentManagement">
            <xsd:complexType>
              <xsd:all>
                <xsd:element ref="ns1:PublishingStartDate" minOccurs="0"/>
                <xsd:element ref="ns1:PublishingExpirationDate"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586257f-d17b-4174-95ba-84c7efb4b691" elementFormDefault="qualified">
    <xsd:import namespace="http://schemas.microsoft.com/office/2006/documentManagement/types"/>
    <xsd:import namespace="http://schemas.microsoft.com/office/infopath/2007/PartnerControls"/>
    <xsd:element name="Document_x0020_type" ma:index="10" nillable="true" ma:displayName="Document type" ma:default="Ag Research Fund Scholarship" ma:format="Dropdown" ma:internalName="Document_x0020_type">
      <xsd:simpleType>
        <xsd:union memberTypes="dms:Text">
          <xsd:simpleType>
            <xsd:restriction base="dms:Choice">
              <xsd:enumeration value="Ag Research Fund Scholarship"/>
              <xsd:enumeration value="ARP Assistantship Info"/>
              <xsd:enumeration value="ARP Award"/>
              <xsd:enumeration value="ARP Statistical Reports"/>
              <xsd:enumeration value="FAIR"/>
              <xsd:enumeration value="Farm Policy Study Group"/>
              <xsd:enumeration value="HATCH - CRIS NIMSS"/>
              <xsd:enumeration value="MOG Info"/>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Document_x0020_type xmlns="3586257f-d17b-4174-95ba-84c7efb4b691">Ag Research Fund Scholarship</Document_x0020_type>
    <PublishingStartDate xmlns="http://schemas.microsoft.com/sharepoint/v3" xsi:nil="true"/>
  </documentManagement>
</p:properties>
</file>

<file path=customXml/itemProps1.xml><?xml version="1.0" encoding="utf-8"?>
<ds:datastoreItem xmlns:ds="http://schemas.openxmlformats.org/officeDocument/2006/customXml" ds:itemID="{0A51C4ED-9B08-4EF1-811B-C9FA771DBDBD}"/>
</file>

<file path=customXml/itemProps2.xml><?xml version="1.0" encoding="utf-8"?>
<ds:datastoreItem xmlns:ds="http://schemas.openxmlformats.org/officeDocument/2006/customXml" ds:itemID="{ADE217E1-AE4E-4BB3-910A-954839004DAB}"/>
</file>

<file path=customXml/itemProps3.xml><?xml version="1.0" encoding="utf-8"?>
<ds:datastoreItem xmlns:ds="http://schemas.openxmlformats.org/officeDocument/2006/customXml" ds:itemID="{85B95D99-BEF0-47A5-A5D0-7C3DA785ECCA}"/>
</file>

<file path=docProps/app.xml><?xml version="1.0" encoding="utf-8"?>
<Properties xmlns="http://schemas.openxmlformats.org/officeDocument/2006/extended-properties" xmlns:vt="http://schemas.openxmlformats.org/officeDocument/2006/docPropsVTypes">
  <Template>Office Theme</Template>
  <TotalTime>34460</TotalTime>
  <Words>1375</Words>
  <Application>Microsoft Office PowerPoint</Application>
  <PresentationFormat>On-screen Show (4:3)</PresentationFormat>
  <Paragraphs>249</Paragraphs>
  <Slides>35</Slides>
  <Notes>24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35</vt:i4>
      </vt:variant>
    </vt:vector>
  </HeadingPairs>
  <TitlesOfParts>
    <vt:vector size="50" baseType="lpstr">
      <vt:lpstr>Arial</vt:lpstr>
      <vt:lpstr>Arial Black</vt:lpstr>
      <vt:lpstr>Arial Narrow</vt:lpstr>
      <vt:lpstr>Calibri</vt:lpstr>
      <vt:lpstr>Calibri Light</vt:lpstr>
      <vt:lpstr>Chaparral Pro</vt:lpstr>
      <vt:lpstr>Impact</vt:lpstr>
      <vt:lpstr>Myriad Pro</vt:lpstr>
      <vt:lpstr>Myriad Pro Condensed</vt:lpstr>
      <vt:lpstr>Myriad Pro Semibold</vt:lpstr>
      <vt:lpstr>Times</vt:lpstr>
      <vt:lpstr>Wingdings</vt:lpstr>
      <vt:lpstr>ヒラギノ角ゴ Pro W3</vt:lpstr>
      <vt:lpstr>Office Theme</vt:lpstr>
      <vt:lpstr>DP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Indiana’s agricultural sector is productive</vt:lpstr>
      <vt:lpstr>How does weather affect agriculture?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Growing seasons will be longer….</vt:lpstr>
      <vt:lpstr>Growing seasons will be longer….</vt:lpstr>
      <vt:lpstr> ...but planting may not be much earlier</vt:lpstr>
      <vt:lpstr>More spring wetness means more need for drainage</vt:lpstr>
      <vt:lpstr>PowerPoint Presentation</vt:lpstr>
      <vt:lpstr>Irrigation may have increasing benefit</vt:lpstr>
      <vt:lpstr>But irrigation will still not pay for itself</vt:lpstr>
      <vt:lpstr>Increased potential for drainage water storage and reuse?</vt:lpstr>
      <vt:lpstr>It will be harder to build soil organic matter</vt:lpstr>
      <vt:lpstr>Indiana livestock will be hot </vt:lpstr>
      <vt:lpstr>Farm labor will be affected too</vt:lpstr>
      <vt:lpstr>Coping with growing season changes</vt:lpstr>
      <vt:lpstr>Coping with livestock heat stress</vt:lpstr>
      <vt:lpstr>PowerPoint Presentation</vt:lpstr>
    </vt:vector>
  </TitlesOfParts>
  <Company>University of Notre Dame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Hamlet</dc:creator>
  <cp:lastModifiedBy>Butler, Lakesha</cp:lastModifiedBy>
  <cp:revision>360</cp:revision>
  <cp:lastPrinted>2019-06-26T20:56:55Z</cp:lastPrinted>
  <dcterms:created xsi:type="dcterms:W3CDTF">2018-02-08T17:52:09Z</dcterms:created>
  <dcterms:modified xsi:type="dcterms:W3CDTF">2019-07-19T13:49:56Z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0x0101006F3F4F12AB7E8B4CA36163DE1786C39A</vt:lpwstr>
  </property>
</Properties>
</file>